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72" r:id="rId1"/>
  </p:sldMasterIdLst>
  <p:notesMasterIdLst>
    <p:notesMasterId r:id="rId3"/>
  </p:notesMasterIdLst>
  <p:sldIdLst>
    <p:sldId id="256" r:id="rId2"/>
  </p:sldIdLst>
  <p:sldSz cx="43891200" cy="32918400"/>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1239" autoAdjust="0"/>
    <p:restoredTop sz="94660"/>
  </p:normalViewPr>
  <p:slideViewPr>
    <p:cSldViewPr>
      <p:cViewPr varScale="1">
        <p:scale>
          <a:sx n="17" d="100"/>
          <a:sy n="17" d="100"/>
        </p:scale>
        <p:origin x="2054" y="77"/>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a:lvl1pPr>
            <a:lvl2pPr marL="2508062" marR="0" indent="-6162" algn="l" rtl="0">
              <a:spcBef>
                <a:spcPts val="0"/>
              </a:spcBef>
              <a:defRPr/>
            </a:lvl2pPr>
            <a:lvl3pPr marL="5016124" marR="0" indent="-12324" algn="l" rtl="0">
              <a:spcBef>
                <a:spcPts val="0"/>
              </a:spcBef>
              <a:defRPr/>
            </a:lvl3pPr>
            <a:lvl4pPr marL="7524185" marR="0" indent="-5785" algn="l" rtl="0">
              <a:spcBef>
                <a:spcPts val="0"/>
              </a:spcBef>
              <a:defRPr/>
            </a:lvl4pPr>
            <a:lvl5pPr marL="10032248" marR="0" indent="-11948" algn="l" rtl="0">
              <a:spcBef>
                <a:spcPts val="0"/>
              </a:spcBef>
              <a:defRPr/>
            </a:lvl5pPr>
            <a:lvl6pPr marL="12540310" marR="0" indent="-5409" algn="l" rtl="0">
              <a:spcBef>
                <a:spcPts val="0"/>
              </a:spcBef>
              <a:defRPr/>
            </a:lvl6pPr>
            <a:lvl7pPr marL="15048371" marR="0" indent="-11571" algn="l" rtl="0">
              <a:spcBef>
                <a:spcPts val="0"/>
              </a:spcBef>
              <a:defRPr/>
            </a:lvl7pPr>
            <a:lvl8pPr marL="17556434" marR="0" indent="-5033" algn="l" rtl="0">
              <a:spcBef>
                <a:spcPts val="0"/>
              </a:spcBef>
              <a:defRPr/>
            </a:lvl8pPr>
            <a:lvl9pPr marL="20064496" marR="0" indent="-11196" algn="l" rtl="0">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a:lvl1pPr>
            <a:lvl2pPr marL="2508062" marR="0" indent="-6162" algn="l" rtl="0">
              <a:spcBef>
                <a:spcPts val="0"/>
              </a:spcBef>
              <a:defRPr/>
            </a:lvl2pPr>
            <a:lvl3pPr marL="5016124" marR="0" indent="-12324" algn="l" rtl="0">
              <a:spcBef>
                <a:spcPts val="0"/>
              </a:spcBef>
              <a:defRPr/>
            </a:lvl3pPr>
            <a:lvl4pPr marL="7524185" marR="0" indent="-5785" algn="l" rtl="0">
              <a:spcBef>
                <a:spcPts val="0"/>
              </a:spcBef>
              <a:defRPr/>
            </a:lvl4pPr>
            <a:lvl5pPr marL="10032248" marR="0" indent="-11948" algn="l" rtl="0">
              <a:spcBef>
                <a:spcPts val="0"/>
              </a:spcBef>
              <a:defRPr/>
            </a:lvl5pPr>
            <a:lvl6pPr marL="12540310" marR="0" indent="-5409" algn="l" rtl="0">
              <a:spcBef>
                <a:spcPts val="0"/>
              </a:spcBef>
              <a:defRPr/>
            </a:lvl6pPr>
            <a:lvl7pPr marL="15048371" marR="0" indent="-11571" algn="l" rtl="0">
              <a:spcBef>
                <a:spcPts val="0"/>
              </a:spcBef>
              <a:defRPr/>
            </a:lvl7pPr>
            <a:lvl8pPr marL="17556434" marR="0" indent="-5033" algn="l" rtl="0">
              <a:spcBef>
                <a:spcPts val="0"/>
              </a:spcBef>
              <a:defRPr/>
            </a:lvl8pPr>
            <a:lvl9pPr marL="20064496" marR="0" indent="-11196" algn="l" rtl="0">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a:lvl1pPr>
            <a:lvl2pPr marL="2508062" marR="0" indent="-6162" algn="l" rtl="0">
              <a:spcBef>
                <a:spcPts val="0"/>
              </a:spcBef>
              <a:defRPr/>
            </a:lvl2pPr>
            <a:lvl3pPr marL="5016124" marR="0" indent="-12324" algn="l" rtl="0">
              <a:spcBef>
                <a:spcPts val="0"/>
              </a:spcBef>
              <a:defRPr/>
            </a:lvl3pPr>
            <a:lvl4pPr marL="7524185" marR="0" indent="-5785" algn="l" rtl="0">
              <a:spcBef>
                <a:spcPts val="0"/>
              </a:spcBef>
              <a:defRPr/>
            </a:lvl4pPr>
            <a:lvl5pPr marL="10032248" marR="0" indent="-11948" algn="l" rtl="0">
              <a:spcBef>
                <a:spcPts val="0"/>
              </a:spcBef>
              <a:defRPr/>
            </a:lvl5pPr>
            <a:lvl6pPr marL="12540310" marR="0" indent="-5409" algn="l" rtl="0">
              <a:spcBef>
                <a:spcPts val="0"/>
              </a:spcBef>
              <a:defRPr/>
            </a:lvl6pPr>
            <a:lvl7pPr marL="15048371" marR="0" indent="-11571" algn="l" rtl="0">
              <a:spcBef>
                <a:spcPts val="0"/>
              </a:spcBef>
              <a:defRPr/>
            </a:lvl7pPr>
            <a:lvl8pPr marL="17556434" marR="0" indent="-5033" algn="l" rtl="0">
              <a:spcBef>
                <a:spcPts val="0"/>
              </a:spcBef>
              <a:defRPr/>
            </a:lvl8pPr>
            <a:lvl9pPr marL="20064496" marR="0" indent="-11196" algn="l" rtl="0">
              <a:spcBef>
                <a:spcPts val="0"/>
              </a:spcBef>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lvl1pPr marL="0" marR="0" indent="0" algn="r" rtl="0">
              <a:spcBef>
                <a:spcPts val="0"/>
              </a:spcBef>
              <a:buNone/>
              <a:defRPr sz="1200" b="0" i="0" u="none" strike="noStrike" cap="none" baseline="0">
                <a:solidFill>
                  <a:schemeClr val="dk1"/>
                </a:solidFill>
                <a:latin typeface="Calibri"/>
                <a:ea typeface="Calibri"/>
                <a:cs typeface="Calibri"/>
                <a:sym typeface="Calibri"/>
              </a:defRPr>
            </a:lvl1pPr>
          </a:lstStyle>
          <a:p>
            <a:pPr marL="0" lvl="0" indent="0">
              <a:spcBef>
                <a:spcPts val="0"/>
              </a:spcBef>
              <a:buSzPct val="25000"/>
              <a:buNone/>
            </a:pPr>
            <a:fld id="{00000000-1234-1234-1234-123412341234}" type="slidenum">
              <a:rPr lang="en-US"/>
              <a:pPr marL="0" lvl="0" indent="0">
                <a:spcBef>
                  <a:spcPts val="0"/>
                </a:spcBef>
                <a:buSzPct val="25000"/>
                <a:buNone/>
              </a:pPr>
              <a:t>‹#›</a:t>
            </a:fld>
            <a:endParaRPr lang="en-US"/>
          </a:p>
        </p:txBody>
      </p:sp>
    </p:spTree>
    <p:extLst>
      <p:ext uri="{BB962C8B-B14F-4D97-AF65-F5344CB8AC3E}">
        <p14:creationId xmlns:p14="http://schemas.microsoft.com/office/powerpoint/2010/main" val="1574546541"/>
      </p:ext>
    </p:extLst>
  </p:cSld>
  <p:clrMap bg1="lt1" tx1="dk1" bg2="dk2" tx2="lt2" accent1="accent1" accent2="accent2" accent3="accent3" accent4="accent4" accent5="accent5" accent6="accent6" hlink="hlink" folHlink="folHlink"/>
  <p:notesStyle>
    <a:lvl1pPr marL="0" algn="l" defTabSz="914256" rtl="0" eaLnBrk="1" latinLnBrk="0" hangingPunct="1">
      <a:defRPr sz="1000" kern="1200">
        <a:solidFill>
          <a:schemeClr val="tx1"/>
        </a:solidFill>
        <a:latin typeface="+mn-lt"/>
        <a:ea typeface="+mn-ea"/>
        <a:cs typeface="+mn-cs"/>
      </a:defRPr>
    </a:lvl1pPr>
    <a:lvl2pPr marL="457128" algn="l" defTabSz="914256" rtl="0" eaLnBrk="1" latinLnBrk="0" hangingPunct="1">
      <a:defRPr sz="1000" kern="1200">
        <a:solidFill>
          <a:schemeClr val="tx1"/>
        </a:solidFill>
        <a:latin typeface="+mn-lt"/>
        <a:ea typeface="+mn-ea"/>
        <a:cs typeface="+mn-cs"/>
      </a:defRPr>
    </a:lvl2pPr>
    <a:lvl3pPr marL="914256" algn="l" defTabSz="914256" rtl="0" eaLnBrk="1" latinLnBrk="0" hangingPunct="1">
      <a:defRPr sz="1000" kern="1200">
        <a:solidFill>
          <a:schemeClr val="tx1"/>
        </a:solidFill>
        <a:latin typeface="+mn-lt"/>
        <a:ea typeface="+mn-ea"/>
        <a:cs typeface="+mn-cs"/>
      </a:defRPr>
    </a:lvl3pPr>
    <a:lvl4pPr marL="1371379" algn="l" defTabSz="914256" rtl="0" eaLnBrk="1" latinLnBrk="0" hangingPunct="1">
      <a:defRPr sz="1000" kern="1200">
        <a:solidFill>
          <a:schemeClr val="tx1"/>
        </a:solidFill>
        <a:latin typeface="+mn-lt"/>
        <a:ea typeface="+mn-ea"/>
        <a:cs typeface="+mn-cs"/>
      </a:defRPr>
    </a:lvl4pPr>
    <a:lvl5pPr marL="1828507" algn="l" defTabSz="914256" rtl="0" eaLnBrk="1" latinLnBrk="0" hangingPunct="1">
      <a:defRPr sz="1000" kern="1200">
        <a:solidFill>
          <a:schemeClr val="tx1"/>
        </a:solidFill>
        <a:latin typeface="+mn-lt"/>
        <a:ea typeface="+mn-ea"/>
        <a:cs typeface="+mn-cs"/>
      </a:defRPr>
    </a:lvl5pPr>
    <a:lvl6pPr marL="2285635" algn="l" defTabSz="914256" rtl="0" eaLnBrk="1" latinLnBrk="0" hangingPunct="1">
      <a:defRPr sz="1000" kern="1200">
        <a:solidFill>
          <a:schemeClr val="tx1"/>
        </a:solidFill>
        <a:latin typeface="+mn-lt"/>
        <a:ea typeface="+mn-ea"/>
        <a:cs typeface="+mn-cs"/>
      </a:defRPr>
    </a:lvl6pPr>
    <a:lvl7pPr marL="2742763" algn="l" defTabSz="914256" rtl="0" eaLnBrk="1" latinLnBrk="0" hangingPunct="1">
      <a:defRPr sz="1000" kern="1200">
        <a:solidFill>
          <a:schemeClr val="tx1"/>
        </a:solidFill>
        <a:latin typeface="+mn-lt"/>
        <a:ea typeface="+mn-ea"/>
        <a:cs typeface="+mn-cs"/>
      </a:defRPr>
    </a:lvl7pPr>
    <a:lvl8pPr marL="3199886" algn="l" defTabSz="914256" rtl="0" eaLnBrk="1" latinLnBrk="0" hangingPunct="1">
      <a:defRPr sz="1000" kern="1200">
        <a:solidFill>
          <a:schemeClr val="tx1"/>
        </a:solidFill>
        <a:latin typeface="+mn-lt"/>
        <a:ea typeface="+mn-ea"/>
        <a:cs typeface="+mn-cs"/>
      </a:defRPr>
    </a:lvl8pPr>
    <a:lvl9pPr marL="3657014" algn="l" defTabSz="914256"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07" name="Shape 1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08" name="Shape 10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pPr marL="0" marR="0" lvl="0" indent="0" algn="r" rtl="0">
                <a:spcBef>
                  <a:spcPts val="0"/>
                </a:spcBef>
                <a:buSzPct val="25000"/>
                <a:buNone/>
              </a:pPr>
              <a:t>1</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7769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3158" indent="0" algn="ctr">
              <a:buNone/>
              <a:defRPr>
                <a:solidFill>
                  <a:schemeClr val="tx1">
                    <a:tint val="75000"/>
                  </a:schemeClr>
                </a:solidFill>
              </a:defRPr>
            </a:lvl2pPr>
            <a:lvl3pPr marL="4386317" indent="0" algn="ctr">
              <a:buNone/>
              <a:defRPr>
                <a:solidFill>
                  <a:schemeClr val="tx1">
                    <a:tint val="75000"/>
                  </a:schemeClr>
                </a:solidFill>
              </a:defRPr>
            </a:lvl3pPr>
            <a:lvl4pPr marL="6579475" indent="0" algn="ctr">
              <a:buNone/>
              <a:defRPr>
                <a:solidFill>
                  <a:schemeClr val="tx1">
                    <a:tint val="75000"/>
                  </a:schemeClr>
                </a:solidFill>
              </a:defRPr>
            </a:lvl4pPr>
            <a:lvl5pPr marL="8772624" indent="0" algn="ctr">
              <a:buNone/>
              <a:defRPr>
                <a:solidFill>
                  <a:schemeClr val="tx1">
                    <a:tint val="75000"/>
                  </a:schemeClr>
                </a:solidFill>
              </a:defRPr>
            </a:lvl5pPr>
            <a:lvl6pPr marL="10965773" indent="0" algn="ctr">
              <a:buNone/>
              <a:defRPr>
                <a:solidFill>
                  <a:schemeClr val="tx1">
                    <a:tint val="75000"/>
                  </a:schemeClr>
                </a:solidFill>
              </a:defRPr>
            </a:lvl6pPr>
            <a:lvl7pPr marL="13158931" indent="0" algn="ctr">
              <a:buNone/>
              <a:defRPr>
                <a:solidFill>
                  <a:schemeClr val="tx1">
                    <a:tint val="75000"/>
                  </a:schemeClr>
                </a:solidFill>
              </a:defRPr>
            </a:lvl7pPr>
            <a:lvl8pPr marL="15352090" indent="0" algn="ctr">
              <a:buNone/>
              <a:defRPr>
                <a:solidFill>
                  <a:schemeClr val="tx1">
                    <a:tint val="75000"/>
                  </a:schemeClr>
                </a:solidFill>
              </a:defRPr>
            </a:lvl8pPr>
            <a:lvl9pPr marL="1754524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9"/>
            <a:ext cx="37307520" cy="7200898"/>
          </a:xfrm>
        </p:spPr>
        <p:txBody>
          <a:bodyPr anchor="b"/>
          <a:lstStyle>
            <a:lvl1pPr marL="0" indent="0">
              <a:buNone/>
              <a:defRPr sz="9600">
                <a:solidFill>
                  <a:schemeClr val="tx1">
                    <a:tint val="75000"/>
                  </a:schemeClr>
                </a:solidFill>
              </a:defRPr>
            </a:lvl1pPr>
            <a:lvl2pPr marL="2193158" indent="0">
              <a:buNone/>
              <a:defRPr sz="8600">
                <a:solidFill>
                  <a:schemeClr val="tx1">
                    <a:tint val="75000"/>
                  </a:schemeClr>
                </a:solidFill>
              </a:defRPr>
            </a:lvl2pPr>
            <a:lvl3pPr marL="4386317" indent="0">
              <a:buNone/>
              <a:defRPr sz="7700">
                <a:solidFill>
                  <a:schemeClr val="tx1">
                    <a:tint val="75000"/>
                  </a:schemeClr>
                </a:solidFill>
              </a:defRPr>
            </a:lvl3pPr>
            <a:lvl4pPr marL="6579475" indent="0">
              <a:buNone/>
              <a:defRPr sz="6700">
                <a:solidFill>
                  <a:schemeClr val="tx1">
                    <a:tint val="75000"/>
                  </a:schemeClr>
                </a:solidFill>
              </a:defRPr>
            </a:lvl4pPr>
            <a:lvl5pPr marL="8772624" indent="0">
              <a:buNone/>
              <a:defRPr sz="6700">
                <a:solidFill>
                  <a:schemeClr val="tx1">
                    <a:tint val="75000"/>
                  </a:schemeClr>
                </a:solidFill>
              </a:defRPr>
            </a:lvl5pPr>
            <a:lvl6pPr marL="10965773" indent="0">
              <a:buNone/>
              <a:defRPr sz="6700">
                <a:solidFill>
                  <a:schemeClr val="tx1">
                    <a:tint val="75000"/>
                  </a:schemeClr>
                </a:solidFill>
              </a:defRPr>
            </a:lvl6pPr>
            <a:lvl7pPr marL="13158931" indent="0">
              <a:buNone/>
              <a:defRPr sz="6700">
                <a:solidFill>
                  <a:schemeClr val="tx1">
                    <a:tint val="75000"/>
                  </a:schemeClr>
                </a:solidFill>
              </a:defRPr>
            </a:lvl7pPr>
            <a:lvl8pPr marL="15352090" indent="0">
              <a:buNone/>
              <a:defRPr sz="6700">
                <a:solidFill>
                  <a:schemeClr val="tx1">
                    <a:tint val="75000"/>
                  </a:schemeClr>
                </a:solidFill>
              </a:defRPr>
            </a:lvl8pPr>
            <a:lvl9pPr marL="17545248"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1"/>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1"/>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3"/>
            <a:ext cx="19392902" cy="3070858"/>
          </a:xfrm>
        </p:spPr>
        <p:txBody>
          <a:bodyPr anchor="b"/>
          <a:lstStyle>
            <a:lvl1pPr marL="0" indent="0">
              <a:buNone/>
              <a:defRPr sz="11500" b="1"/>
            </a:lvl1pPr>
            <a:lvl2pPr marL="2193158" indent="0">
              <a:buNone/>
              <a:defRPr sz="9600" b="1"/>
            </a:lvl2pPr>
            <a:lvl3pPr marL="4386317" indent="0">
              <a:buNone/>
              <a:defRPr sz="8600" b="1"/>
            </a:lvl3pPr>
            <a:lvl4pPr marL="6579475" indent="0">
              <a:buNone/>
              <a:defRPr sz="7700" b="1"/>
            </a:lvl4pPr>
            <a:lvl5pPr marL="8772624" indent="0">
              <a:buNone/>
              <a:defRPr sz="7700" b="1"/>
            </a:lvl5pPr>
            <a:lvl6pPr marL="10965773" indent="0">
              <a:buNone/>
              <a:defRPr sz="7700" b="1"/>
            </a:lvl6pPr>
            <a:lvl7pPr marL="13158931" indent="0">
              <a:buNone/>
              <a:defRPr sz="7700" b="1"/>
            </a:lvl7pPr>
            <a:lvl8pPr marL="15352090" indent="0">
              <a:buNone/>
              <a:defRPr sz="7700" b="1"/>
            </a:lvl8pPr>
            <a:lvl9pPr marL="17545248"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1"/>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500" b="1"/>
            </a:lvl1pPr>
            <a:lvl2pPr marL="2193158" indent="0">
              <a:buNone/>
              <a:defRPr sz="9600" b="1"/>
            </a:lvl2pPr>
            <a:lvl3pPr marL="4386317" indent="0">
              <a:buNone/>
              <a:defRPr sz="8600" b="1"/>
            </a:lvl3pPr>
            <a:lvl4pPr marL="6579475" indent="0">
              <a:buNone/>
              <a:defRPr sz="7700" b="1"/>
            </a:lvl4pPr>
            <a:lvl5pPr marL="8772624" indent="0">
              <a:buNone/>
              <a:defRPr sz="7700" b="1"/>
            </a:lvl5pPr>
            <a:lvl6pPr marL="10965773" indent="0">
              <a:buNone/>
              <a:defRPr sz="7700" b="1"/>
            </a:lvl6pPr>
            <a:lvl7pPr marL="13158931" indent="0">
              <a:buNone/>
              <a:defRPr sz="7700" b="1"/>
            </a:lvl7pPr>
            <a:lvl8pPr marL="15352090" indent="0">
              <a:buNone/>
              <a:defRPr sz="7700" b="1"/>
            </a:lvl8pPr>
            <a:lvl9pPr marL="17545248"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7"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7"/>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7" y="6888487"/>
            <a:ext cx="14439902" cy="22517102"/>
          </a:xfrm>
        </p:spPr>
        <p:txBody>
          <a:bodyPr/>
          <a:lstStyle>
            <a:lvl1pPr marL="0" indent="0">
              <a:buNone/>
              <a:defRPr sz="6700"/>
            </a:lvl1pPr>
            <a:lvl2pPr marL="2193158" indent="0">
              <a:buNone/>
              <a:defRPr sz="5800"/>
            </a:lvl2pPr>
            <a:lvl3pPr marL="4386317" indent="0">
              <a:buNone/>
              <a:defRPr sz="4800"/>
            </a:lvl3pPr>
            <a:lvl4pPr marL="6579475" indent="0">
              <a:buNone/>
              <a:defRPr sz="4300"/>
            </a:lvl4pPr>
            <a:lvl5pPr marL="8772624" indent="0">
              <a:buNone/>
              <a:defRPr sz="4300"/>
            </a:lvl5pPr>
            <a:lvl6pPr marL="10965773" indent="0">
              <a:buNone/>
              <a:defRPr sz="4300"/>
            </a:lvl6pPr>
            <a:lvl7pPr marL="13158931" indent="0">
              <a:buNone/>
              <a:defRPr sz="4300"/>
            </a:lvl7pPr>
            <a:lvl8pPr marL="15352090" indent="0">
              <a:buNone/>
              <a:defRPr sz="4300"/>
            </a:lvl8pPr>
            <a:lvl9pPr marL="17545248"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3158" indent="0">
              <a:buNone/>
              <a:defRPr sz="13400"/>
            </a:lvl2pPr>
            <a:lvl3pPr marL="4386317" indent="0">
              <a:buNone/>
              <a:defRPr sz="11500"/>
            </a:lvl3pPr>
            <a:lvl4pPr marL="6579475" indent="0">
              <a:buNone/>
              <a:defRPr sz="9600"/>
            </a:lvl4pPr>
            <a:lvl5pPr marL="8772624" indent="0">
              <a:buNone/>
              <a:defRPr sz="9600"/>
            </a:lvl5pPr>
            <a:lvl6pPr marL="10965773" indent="0">
              <a:buNone/>
              <a:defRPr sz="9600"/>
            </a:lvl6pPr>
            <a:lvl7pPr marL="13158931" indent="0">
              <a:buNone/>
              <a:defRPr sz="9600"/>
            </a:lvl7pPr>
            <a:lvl8pPr marL="15352090" indent="0">
              <a:buNone/>
              <a:defRPr sz="9600"/>
            </a:lvl8pPr>
            <a:lvl9pPr marL="17545248"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700"/>
            </a:lvl1pPr>
            <a:lvl2pPr marL="2193158" indent="0">
              <a:buNone/>
              <a:defRPr sz="5800"/>
            </a:lvl2pPr>
            <a:lvl3pPr marL="4386317" indent="0">
              <a:buNone/>
              <a:defRPr sz="4800"/>
            </a:lvl3pPr>
            <a:lvl4pPr marL="6579475" indent="0">
              <a:buNone/>
              <a:defRPr sz="4300"/>
            </a:lvl4pPr>
            <a:lvl5pPr marL="8772624" indent="0">
              <a:buNone/>
              <a:defRPr sz="4300"/>
            </a:lvl5pPr>
            <a:lvl6pPr marL="10965773" indent="0">
              <a:buNone/>
              <a:defRPr sz="4300"/>
            </a:lvl6pPr>
            <a:lvl7pPr marL="13158931" indent="0">
              <a:buNone/>
              <a:defRPr sz="4300"/>
            </a:lvl7pPr>
            <a:lvl8pPr marL="15352090" indent="0">
              <a:buNone/>
              <a:defRPr sz="4300"/>
            </a:lvl8pPr>
            <a:lvl9pPr marL="17545248"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9" y="6324601"/>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7" y="6324601"/>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mtClean="0"/>
              <a:pPr>
                <a:buSzPct val="2500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624" tIns="219322" rIns="438624" bIns="21932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7"/>
            <a:ext cx="39502080" cy="21724622"/>
          </a:xfrm>
          <a:prstGeom prst="rect">
            <a:avLst/>
          </a:prstGeom>
        </p:spPr>
        <p:txBody>
          <a:bodyPr vert="horz" lIns="438624" tIns="219322" rIns="438624" bIns="21932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624" tIns="219322" rIns="438624" bIns="219322" rtlCol="0" anchor="ctr"/>
          <a:lstStyle>
            <a:lvl1pPr algn="l">
              <a:defRPr sz="58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624" tIns="219322" rIns="438624" bIns="219322"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624" tIns="219322" rIns="438624" bIns="219322" rtlCol="0" anchor="ctr"/>
          <a:lstStyle>
            <a:lvl1pPr algn="r">
              <a:defRPr sz="5800">
                <a:solidFill>
                  <a:schemeClr val="tx1">
                    <a:tint val="75000"/>
                  </a:schemeClr>
                </a:solidFill>
              </a:defRPr>
            </a:lvl1pPr>
          </a:lstStyle>
          <a:p>
            <a:pPr>
              <a:buSzPct val="25000"/>
            </a:pPr>
            <a:fld id="{00000000-1234-1234-1234-123412341234}" type="slidenum">
              <a:rPr lang="en-US" smtClean="0"/>
              <a:pPr>
                <a:buSzPct val="2500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4386317" rtl="0" eaLnBrk="1" latinLnBrk="0" hangingPunct="1">
        <a:spcBef>
          <a:spcPct val="0"/>
        </a:spcBef>
        <a:buNone/>
        <a:defRPr sz="21100" kern="1200">
          <a:solidFill>
            <a:schemeClr val="tx1"/>
          </a:solidFill>
          <a:latin typeface="+mj-lt"/>
          <a:ea typeface="+mj-ea"/>
          <a:cs typeface="+mj-cs"/>
        </a:defRPr>
      </a:lvl1pPr>
    </p:titleStyle>
    <p:bodyStyle>
      <a:lvl1pPr marL="1644864" indent="-1644864" algn="l" defTabSz="4386317"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3875" indent="-1370717" algn="l" defTabSz="4386317"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2886" indent="-1096570" algn="l" defTabSz="4386317"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76045" indent="-1096570" algn="l" defTabSz="4386317"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69203" indent="-1096570" algn="l" defTabSz="4386317"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2362" indent="-1096570" algn="l" defTabSz="4386317"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55520" indent="-1096570" algn="l" defTabSz="4386317"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48669" indent="-1096570" algn="l" defTabSz="4386317"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41818" indent="-1096570" algn="l" defTabSz="4386317"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6317" rtl="0" eaLnBrk="1" latinLnBrk="0" hangingPunct="1">
        <a:defRPr sz="8600" kern="1200">
          <a:solidFill>
            <a:schemeClr val="tx1"/>
          </a:solidFill>
          <a:latin typeface="+mn-lt"/>
          <a:ea typeface="+mn-ea"/>
          <a:cs typeface="+mn-cs"/>
        </a:defRPr>
      </a:lvl1pPr>
      <a:lvl2pPr marL="2193158" algn="l" defTabSz="4386317" rtl="0" eaLnBrk="1" latinLnBrk="0" hangingPunct="1">
        <a:defRPr sz="8600" kern="1200">
          <a:solidFill>
            <a:schemeClr val="tx1"/>
          </a:solidFill>
          <a:latin typeface="+mn-lt"/>
          <a:ea typeface="+mn-ea"/>
          <a:cs typeface="+mn-cs"/>
        </a:defRPr>
      </a:lvl2pPr>
      <a:lvl3pPr marL="4386317" algn="l" defTabSz="4386317" rtl="0" eaLnBrk="1" latinLnBrk="0" hangingPunct="1">
        <a:defRPr sz="8600" kern="1200">
          <a:solidFill>
            <a:schemeClr val="tx1"/>
          </a:solidFill>
          <a:latin typeface="+mn-lt"/>
          <a:ea typeface="+mn-ea"/>
          <a:cs typeface="+mn-cs"/>
        </a:defRPr>
      </a:lvl3pPr>
      <a:lvl4pPr marL="6579475" algn="l" defTabSz="4386317" rtl="0" eaLnBrk="1" latinLnBrk="0" hangingPunct="1">
        <a:defRPr sz="8600" kern="1200">
          <a:solidFill>
            <a:schemeClr val="tx1"/>
          </a:solidFill>
          <a:latin typeface="+mn-lt"/>
          <a:ea typeface="+mn-ea"/>
          <a:cs typeface="+mn-cs"/>
        </a:defRPr>
      </a:lvl4pPr>
      <a:lvl5pPr marL="8772624" algn="l" defTabSz="4386317" rtl="0" eaLnBrk="1" latinLnBrk="0" hangingPunct="1">
        <a:defRPr sz="8600" kern="1200">
          <a:solidFill>
            <a:schemeClr val="tx1"/>
          </a:solidFill>
          <a:latin typeface="+mn-lt"/>
          <a:ea typeface="+mn-ea"/>
          <a:cs typeface="+mn-cs"/>
        </a:defRPr>
      </a:lvl5pPr>
      <a:lvl6pPr marL="10965773" algn="l" defTabSz="4386317" rtl="0" eaLnBrk="1" latinLnBrk="0" hangingPunct="1">
        <a:defRPr sz="8600" kern="1200">
          <a:solidFill>
            <a:schemeClr val="tx1"/>
          </a:solidFill>
          <a:latin typeface="+mn-lt"/>
          <a:ea typeface="+mn-ea"/>
          <a:cs typeface="+mn-cs"/>
        </a:defRPr>
      </a:lvl6pPr>
      <a:lvl7pPr marL="13158931" algn="l" defTabSz="4386317" rtl="0" eaLnBrk="1" latinLnBrk="0" hangingPunct="1">
        <a:defRPr sz="8600" kern="1200">
          <a:solidFill>
            <a:schemeClr val="tx1"/>
          </a:solidFill>
          <a:latin typeface="+mn-lt"/>
          <a:ea typeface="+mn-ea"/>
          <a:cs typeface="+mn-cs"/>
        </a:defRPr>
      </a:lvl7pPr>
      <a:lvl8pPr marL="15352090" algn="l" defTabSz="4386317" rtl="0" eaLnBrk="1" latinLnBrk="0" hangingPunct="1">
        <a:defRPr sz="8600" kern="1200">
          <a:solidFill>
            <a:schemeClr val="tx1"/>
          </a:solidFill>
          <a:latin typeface="+mn-lt"/>
          <a:ea typeface="+mn-ea"/>
          <a:cs typeface="+mn-cs"/>
        </a:defRPr>
      </a:lvl8pPr>
      <a:lvl9pPr marL="17545248" algn="l" defTabSz="4386317"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mf"/><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Shape 85"/>
          <p:cNvSpPr txBox="1"/>
          <p:nvPr/>
        </p:nvSpPr>
        <p:spPr>
          <a:xfrm>
            <a:off x="0" y="381000"/>
            <a:ext cx="43891200" cy="1371600"/>
          </a:xfrm>
          <a:prstGeom prst="rect">
            <a:avLst/>
          </a:prstGeom>
          <a:noFill/>
          <a:ln>
            <a:noFill/>
          </a:ln>
        </p:spPr>
        <p:txBody>
          <a:bodyPr lIns="501518" tIns="250762" rIns="501518" bIns="250762" anchor="ctr" anchorCtr="0">
            <a:noAutofit/>
          </a:bodyPr>
          <a:lstStyle/>
          <a:p>
            <a:pPr algn="ctr">
              <a:buSzPct val="25000"/>
            </a:pPr>
            <a:r>
              <a:rPr lang="en-US" sz="12000" b="1" dirty="0" smtClean="0">
                <a:solidFill>
                  <a:schemeClr val="dk1"/>
                </a:solidFill>
                <a:latin typeface="Calibri" pitchFamily="34" charset="0"/>
                <a:ea typeface="Calibri"/>
                <a:cs typeface="Times New Roman" pitchFamily="18" charset="0"/>
                <a:sym typeface="Calibri"/>
              </a:rPr>
              <a:t>Lockheed Martin Automatic Recognition Clinic</a:t>
            </a:r>
            <a:endParaRPr lang="en-US" sz="3400" b="1" dirty="0">
              <a:solidFill>
                <a:srgbClr val="F7F5EA"/>
              </a:solidFill>
              <a:latin typeface="Calibri" pitchFamily="34" charset="0"/>
              <a:ea typeface="Calibri"/>
              <a:cs typeface="Times New Roman" pitchFamily="18" charset="0"/>
              <a:sym typeface="Calibri"/>
            </a:endParaRPr>
          </a:p>
        </p:txBody>
      </p:sp>
      <p:sp>
        <p:nvSpPr>
          <p:cNvPr id="86" name="Shape 86"/>
          <p:cNvSpPr txBox="1"/>
          <p:nvPr/>
        </p:nvSpPr>
        <p:spPr>
          <a:xfrm>
            <a:off x="0" y="1524000"/>
            <a:ext cx="43891200" cy="2743200"/>
          </a:xfrm>
          <a:prstGeom prst="rect">
            <a:avLst/>
          </a:prstGeom>
          <a:noFill/>
          <a:ln>
            <a:noFill/>
          </a:ln>
        </p:spPr>
        <p:txBody>
          <a:bodyPr lIns="501518" tIns="250762" rIns="501518" bIns="250762" anchor="t" anchorCtr="0">
            <a:noAutofit/>
          </a:bodyPr>
          <a:lstStyle/>
          <a:p>
            <a:pPr algn="ctr"/>
            <a:r>
              <a:rPr lang="en-US" sz="4000" b="1" dirty="0" smtClean="0">
                <a:solidFill>
                  <a:schemeClr val="tx1"/>
                </a:solidFill>
                <a:latin typeface="Calibri" pitchFamily="34" charset="0"/>
                <a:cs typeface="Times New Roman" pitchFamily="18" charset="0"/>
              </a:rPr>
              <a:t>Logan Greer, ME  •  Eric </a:t>
            </a:r>
            <a:r>
              <a:rPr lang="en-US" sz="4000" b="1" dirty="0" err="1" smtClean="0">
                <a:solidFill>
                  <a:schemeClr val="tx1"/>
                </a:solidFill>
                <a:latin typeface="Calibri" pitchFamily="34" charset="0"/>
                <a:cs typeface="Times New Roman" pitchFamily="18" charset="0"/>
              </a:rPr>
              <a:t>Guidarelli</a:t>
            </a:r>
            <a:r>
              <a:rPr lang="en-US" sz="4000" b="1" dirty="0" smtClean="0">
                <a:solidFill>
                  <a:schemeClr val="tx1"/>
                </a:solidFill>
                <a:latin typeface="Calibri" pitchFamily="34" charset="0"/>
                <a:cs typeface="Times New Roman" pitchFamily="18" charset="0"/>
              </a:rPr>
              <a:t>, ECE  •  Joseph </a:t>
            </a:r>
            <a:r>
              <a:rPr lang="en-US" sz="4000" b="1" dirty="0" err="1" smtClean="0">
                <a:solidFill>
                  <a:schemeClr val="tx1"/>
                </a:solidFill>
                <a:latin typeface="Calibri" pitchFamily="34" charset="0"/>
                <a:cs typeface="Times New Roman" pitchFamily="18" charset="0"/>
              </a:rPr>
              <a:t>Mandara</a:t>
            </a:r>
            <a:r>
              <a:rPr lang="en-US" sz="4000" b="1" dirty="0" smtClean="0">
                <a:solidFill>
                  <a:schemeClr val="tx1"/>
                </a:solidFill>
                <a:latin typeface="Calibri" pitchFamily="34" charset="0"/>
                <a:cs typeface="Times New Roman" pitchFamily="18" charset="0"/>
              </a:rPr>
              <a:t>, ME  •  Craig </a:t>
            </a:r>
            <a:r>
              <a:rPr lang="en-US" sz="4000" b="1" dirty="0" err="1" smtClean="0">
                <a:solidFill>
                  <a:schemeClr val="tx1"/>
                </a:solidFill>
                <a:latin typeface="Calibri" pitchFamily="34" charset="0"/>
                <a:cs typeface="Times New Roman" pitchFamily="18" charset="0"/>
              </a:rPr>
              <a:t>Szot</a:t>
            </a:r>
            <a:r>
              <a:rPr lang="en-US" sz="4000" b="1" dirty="0" smtClean="0">
                <a:solidFill>
                  <a:schemeClr val="tx1"/>
                </a:solidFill>
                <a:latin typeface="Calibri" pitchFamily="34" charset="0"/>
                <a:cs typeface="Times New Roman" pitchFamily="18" charset="0"/>
              </a:rPr>
              <a:t>, ECE  •  </a:t>
            </a:r>
            <a:r>
              <a:rPr lang="en-US" sz="4000" b="1" dirty="0" err="1" smtClean="0">
                <a:solidFill>
                  <a:schemeClr val="tx1"/>
                </a:solidFill>
                <a:latin typeface="Calibri" pitchFamily="34" charset="0"/>
                <a:cs typeface="Times New Roman" pitchFamily="18" charset="0"/>
              </a:rPr>
              <a:t>Ric</a:t>
            </a:r>
            <a:r>
              <a:rPr lang="en-US" sz="4000" b="1" dirty="0" smtClean="0">
                <a:solidFill>
                  <a:schemeClr val="tx1"/>
                </a:solidFill>
                <a:latin typeface="Calibri" pitchFamily="34" charset="0"/>
                <a:cs typeface="Times New Roman" pitchFamily="18" charset="0"/>
              </a:rPr>
              <a:t> Rey </a:t>
            </a:r>
            <a:r>
              <a:rPr lang="en-US" sz="4000" b="1" dirty="0" err="1" smtClean="0">
                <a:solidFill>
                  <a:schemeClr val="tx1"/>
                </a:solidFill>
                <a:latin typeface="Calibri" pitchFamily="34" charset="0"/>
                <a:cs typeface="Times New Roman" pitchFamily="18" charset="0"/>
              </a:rPr>
              <a:t>Vergara</a:t>
            </a:r>
            <a:r>
              <a:rPr lang="en-US" sz="4000" b="1" dirty="0" smtClean="0">
                <a:solidFill>
                  <a:schemeClr val="tx1"/>
                </a:solidFill>
                <a:latin typeface="Calibri" pitchFamily="34" charset="0"/>
                <a:cs typeface="Times New Roman" pitchFamily="18" charset="0"/>
              </a:rPr>
              <a:t>, ECE  •  Ryan Wright, ECE</a:t>
            </a:r>
          </a:p>
          <a:p>
            <a:pPr algn="ctr"/>
            <a:r>
              <a:rPr lang="en-US" sz="4000" b="1" dirty="0" smtClean="0">
                <a:solidFill>
                  <a:schemeClr val="tx1"/>
                </a:solidFill>
                <a:latin typeface="Calibri" pitchFamily="34" charset="0"/>
                <a:cs typeface="Times New Roman" pitchFamily="18" charset="0"/>
              </a:rPr>
              <a:t>Faculty Advisor: April Thompson-Tomlinson  •  Lockheed Martin </a:t>
            </a:r>
            <a:r>
              <a:rPr lang="en-US" sz="4000" b="1" smtClean="0">
                <a:solidFill>
                  <a:schemeClr val="tx1"/>
                </a:solidFill>
                <a:latin typeface="Calibri" pitchFamily="34" charset="0"/>
                <a:cs typeface="Times New Roman" pitchFamily="18" charset="0"/>
              </a:rPr>
              <a:t>Clinic </a:t>
            </a:r>
            <a:r>
              <a:rPr lang="en-US" sz="4000" b="1" smtClean="0">
                <a:solidFill>
                  <a:schemeClr val="tx1"/>
                </a:solidFill>
                <a:latin typeface="Calibri" pitchFamily="34" charset="0"/>
                <a:cs typeface="Times New Roman" pitchFamily="18" charset="0"/>
              </a:rPr>
              <a:t>Coordinator: </a:t>
            </a:r>
            <a:r>
              <a:rPr lang="en-US" sz="4000" b="1" dirty="0" smtClean="0">
                <a:solidFill>
                  <a:schemeClr val="tx1"/>
                </a:solidFill>
                <a:latin typeface="Calibri" pitchFamily="34" charset="0"/>
                <a:cs typeface="Times New Roman" pitchFamily="18" charset="0"/>
              </a:rPr>
              <a:t>Marc Greenberg</a:t>
            </a:r>
            <a:endParaRPr lang="en-US" sz="4000" b="1" dirty="0">
              <a:solidFill>
                <a:schemeClr val="tx1"/>
              </a:solidFill>
              <a:latin typeface="Calibri" pitchFamily="34" charset="0"/>
              <a:cs typeface="Times New Roman" pitchFamily="18" charset="0"/>
            </a:endParaRPr>
          </a:p>
          <a:p>
            <a:pPr algn="ctr"/>
            <a:r>
              <a:rPr lang="en-US" sz="4000" b="1" dirty="0">
                <a:solidFill>
                  <a:schemeClr val="tx1"/>
                </a:solidFill>
                <a:latin typeface="Calibri" pitchFamily="34" charset="0"/>
                <a:cs typeface="Times New Roman" pitchFamily="18" charset="0"/>
              </a:rPr>
              <a:t>Junior / Senior Engineering Clinic • </a:t>
            </a:r>
            <a:r>
              <a:rPr lang="en-US" sz="4000" b="1" dirty="0" smtClean="0">
                <a:solidFill>
                  <a:schemeClr val="tx1"/>
                </a:solidFill>
                <a:latin typeface="Calibri" pitchFamily="34" charset="0"/>
                <a:cs typeface="Times New Roman" pitchFamily="18" charset="0"/>
              </a:rPr>
              <a:t>Fall </a:t>
            </a:r>
            <a:r>
              <a:rPr lang="en-US" sz="4000" b="1" dirty="0">
                <a:solidFill>
                  <a:schemeClr val="tx1"/>
                </a:solidFill>
                <a:latin typeface="Calibri" pitchFamily="34" charset="0"/>
                <a:cs typeface="Times New Roman" pitchFamily="18" charset="0"/>
              </a:rPr>
              <a:t>2015</a:t>
            </a:r>
          </a:p>
          <a:p>
            <a:pPr algn="ctr"/>
            <a:r>
              <a:rPr lang="en-US" sz="4000" b="1" dirty="0">
                <a:solidFill>
                  <a:schemeClr val="tx1"/>
                </a:solidFill>
                <a:latin typeface="Calibri" pitchFamily="34" charset="0"/>
                <a:cs typeface="Times New Roman" pitchFamily="18" charset="0"/>
              </a:rPr>
              <a:t>Rowan University College of Engineering | Glassboro, New </a:t>
            </a:r>
            <a:r>
              <a:rPr lang="en-US" sz="4000" b="1" dirty="0" smtClean="0">
                <a:solidFill>
                  <a:schemeClr val="tx1"/>
                </a:solidFill>
                <a:latin typeface="Calibri" pitchFamily="34" charset="0"/>
                <a:cs typeface="Times New Roman" pitchFamily="18" charset="0"/>
              </a:rPr>
              <a:t>Jersey</a:t>
            </a:r>
            <a:endParaRPr lang="en-US" sz="4000" b="1" dirty="0">
              <a:solidFill>
                <a:schemeClr val="tx1"/>
              </a:solidFill>
              <a:latin typeface="Calibri" pitchFamily="34" charset="0"/>
              <a:cs typeface="Times New Roman" pitchFamily="18" charset="0"/>
            </a:endParaRPr>
          </a:p>
        </p:txBody>
      </p:sp>
      <p:sp>
        <p:nvSpPr>
          <p:cNvPr id="87" name="Shape 87"/>
          <p:cNvSpPr/>
          <p:nvPr/>
        </p:nvSpPr>
        <p:spPr>
          <a:xfrm>
            <a:off x="133349" y="-130013"/>
            <a:ext cx="261254" cy="274320"/>
          </a:xfrm>
          <a:prstGeom prst="rect">
            <a:avLst/>
          </a:prstGeom>
          <a:noFill/>
          <a:ln>
            <a:noFill/>
          </a:ln>
        </p:spPr>
        <p:txBody>
          <a:bodyPr lIns="91411" tIns="45691" rIns="91411" bIns="45691" anchor="t" anchorCtr="0">
            <a:noAutofit/>
          </a:bodyPr>
          <a:lstStyle/>
          <a:p>
            <a:endParaRPr sz="10100" dirty="0">
              <a:solidFill>
                <a:schemeClr val="dk1"/>
              </a:solidFill>
              <a:latin typeface="Calibri"/>
              <a:ea typeface="Calibri"/>
              <a:cs typeface="Calibri"/>
              <a:sym typeface="Calibri"/>
            </a:endParaRPr>
          </a:p>
        </p:txBody>
      </p:sp>
      <p:sp>
        <p:nvSpPr>
          <p:cNvPr id="88" name="Shape 88"/>
          <p:cNvSpPr/>
          <p:nvPr/>
        </p:nvSpPr>
        <p:spPr>
          <a:xfrm>
            <a:off x="263981" y="7147"/>
            <a:ext cx="261254" cy="274320"/>
          </a:xfrm>
          <a:prstGeom prst="rect">
            <a:avLst/>
          </a:prstGeom>
          <a:noFill/>
          <a:ln>
            <a:noFill/>
          </a:ln>
        </p:spPr>
        <p:txBody>
          <a:bodyPr lIns="91411" tIns="45691" rIns="91411" bIns="45691" anchor="t" anchorCtr="0">
            <a:noAutofit/>
          </a:bodyPr>
          <a:lstStyle/>
          <a:p>
            <a:endParaRPr sz="10100" dirty="0">
              <a:solidFill>
                <a:schemeClr val="dk1"/>
              </a:solidFill>
              <a:latin typeface="Calibri"/>
              <a:ea typeface="Calibri"/>
              <a:cs typeface="Calibri"/>
              <a:sym typeface="Calibri"/>
            </a:endParaRPr>
          </a:p>
        </p:txBody>
      </p:sp>
      <p:pic>
        <p:nvPicPr>
          <p:cNvPr id="6" name="Picture 5"/>
          <p:cNvPicPr>
            <a:picLocks noChangeAspect="1"/>
          </p:cNvPicPr>
          <p:nvPr/>
        </p:nvPicPr>
        <p:blipFill>
          <a:blip r:embed="rId3"/>
          <a:stretch>
            <a:fillRect/>
          </a:stretch>
        </p:blipFill>
        <p:spPr>
          <a:xfrm>
            <a:off x="37019951" y="381000"/>
            <a:ext cx="5804449" cy="2743199"/>
          </a:xfrm>
          <a:prstGeom prst="rect">
            <a:avLst/>
          </a:prstGeom>
        </p:spPr>
      </p:pic>
      <p:grpSp>
        <p:nvGrpSpPr>
          <p:cNvPr id="14" name="Group 13"/>
          <p:cNvGrpSpPr/>
          <p:nvPr/>
        </p:nvGrpSpPr>
        <p:grpSpPr>
          <a:xfrm>
            <a:off x="914400" y="4236599"/>
            <a:ext cx="42062401" cy="29101020"/>
            <a:chOff x="495298" y="5029199"/>
            <a:chExt cx="42619820" cy="29220429"/>
          </a:xfrm>
        </p:grpSpPr>
        <p:sp>
          <p:nvSpPr>
            <p:cNvPr id="8" name="TextBox 7"/>
            <p:cNvSpPr txBox="1"/>
            <p:nvPr/>
          </p:nvSpPr>
          <p:spPr>
            <a:xfrm>
              <a:off x="495298" y="5029199"/>
              <a:ext cx="13434508" cy="22714399"/>
            </a:xfrm>
            <a:prstGeom prst="rect">
              <a:avLst/>
            </a:prstGeom>
            <a:noFill/>
          </p:spPr>
          <p:txBody>
            <a:bodyPr wrap="square" rtlCol="0">
              <a:spAutoFit/>
            </a:bodyPr>
            <a:lstStyle/>
            <a:p>
              <a:pPr algn="ctr"/>
              <a:r>
                <a:rPr lang="en-US" sz="6600" b="1" dirty="0" smtClean="0">
                  <a:latin typeface="Calibri" pitchFamily="34" charset="0"/>
                  <a:cs typeface="Times New Roman" pitchFamily="18" charset="0"/>
                </a:rPr>
                <a:t>Abstract</a:t>
              </a:r>
            </a:p>
            <a:p>
              <a:pPr algn="just"/>
              <a:r>
                <a:rPr lang="en-US" sz="4000" dirty="0" smtClean="0">
                  <a:latin typeface="Calibri" pitchFamily="34" charset="0"/>
                  <a:cs typeface="Times New Roman" pitchFamily="18" charset="0"/>
                </a:rPr>
                <a:t>The primary objective of this project was to gain a basic understanding of machine learning by studying </a:t>
              </a:r>
              <a:r>
                <a:rPr lang="en-US" sz="4000" dirty="0">
                  <a:latin typeface="Calibri" pitchFamily="34" charset="0"/>
                  <a:cs typeface="Times New Roman" pitchFamily="18" charset="0"/>
                </a:rPr>
                <a:t>n</a:t>
              </a:r>
              <a:r>
                <a:rPr lang="en-US" sz="4000" dirty="0" smtClean="0">
                  <a:latin typeface="Calibri" pitchFamily="34" charset="0"/>
                  <a:cs typeface="Times New Roman" pitchFamily="18" charset="0"/>
                </a:rPr>
                <a:t>eural networks and applying MATLAB’s Neural Network Toolbox to perform character recognition on a widely studied dataset of hand-written characters. After evaluating the results of various features and network configurations with ten-fold cross-validation, an optimal network that combined distance profiles, projection histograms, and pixel features was selected. This network achieved a classification success of 88.12% ± 2.26% on all 62 characters, which is comparable to the reported successes of a convolution neural network and human classification. </a:t>
              </a:r>
              <a:endParaRPr lang="en-US" sz="4000" dirty="0" smtClean="0">
                <a:latin typeface="Calibri" pitchFamily="34" charset="0"/>
              </a:endParaRPr>
            </a:p>
            <a:p>
              <a:pPr algn="ctr">
                <a:spcBef>
                  <a:spcPts val="2400"/>
                </a:spcBef>
              </a:pPr>
              <a:r>
                <a:rPr lang="en-US" sz="6600" b="1" dirty="0" smtClean="0">
                  <a:latin typeface="Calibri" pitchFamily="34" charset="0"/>
                  <a:cs typeface="Times New Roman" pitchFamily="18" charset="0"/>
                </a:rPr>
                <a:t>Objectives</a:t>
              </a:r>
              <a:endParaRPr lang="en-US" sz="4000" dirty="0" smtClean="0">
                <a:latin typeface="Calibri" pitchFamily="34" charset="0"/>
                <a:cs typeface="Times New Roman" pitchFamily="18" charset="0"/>
              </a:endParaRPr>
            </a:p>
            <a:p>
              <a:pPr algn="just"/>
              <a:r>
                <a:rPr lang="en-US" sz="4000" dirty="0" smtClean="0">
                  <a:latin typeface="Calibri" pitchFamily="34" charset="0"/>
                  <a:cs typeface="Times New Roman" pitchFamily="18" charset="0"/>
                </a:rPr>
                <a:t>The objective of this project was to gain a basic understanding of machine </a:t>
              </a:r>
              <a:r>
                <a:rPr lang="en-US" sz="4000" dirty="0">
                  <a:latin typeface="Calibri" pitchFamily="34" charset="0"/>
                  <a:cs typeface="Times New Roman" pitchFamily="18" charset="0"/>
                </a:rPr>
                <a:t>l</a:t>
              </a:r>
              <a:r>
                <a:rPr lang="en-US" sz="4000" dirty="0" smtClean="0">
                  <a:latin typeface="Calibri" pitchFamily="34" charset="0"/>
                  <a:cs typeface="Times New Roman" pitchFamily="18" charset="0"/>
                </a:rPr>
                <a:t>earning in order to apply neural networks to a character recognition problem. To create a functional Neural Network, the project required students to gain a working knowledge of MATLAB’s Neural Network Toolbox. The project operated under an agile </a:t>
              </a:r>
              <a:r>
                <a:rPr lang="en-US" sz="4000" dirty="0" smtClean="0">
                  <a:solidFill>
                    <a:schemeClr val="tx1"/>
                  </a:solidFill>
                  <a:latin typeface="Calibri" pitchFamily="34" charset="0"/>
                  <a:cs typeface="Times New Roman" pitchFamily="18" charset="0"/>
                </a:rPr>
                <a:t>methodology in order to introduce engineering students to a project management system gaining increasing traction in industry.</a:t>
              </a:r>
              <a:endParaRPr lang="en-US" sz="4000" b="1" dirty="0" smtClean="0">
                <a:solidFill>
                  <a:schemeClr val="tx1"/>
                </a:solidFill>
                <a:latin typeface="Calibri" pitchFamily="34" charset="0"/>
                <a:cs typeface="Times New Roman" pitchFamily="18" charset="0"/>
              </a:endParaRPr>
            </a:p>
            <a:p>
              <a:pPr algn="ctr">
                <a:spcBef>
                  <a:spcPts val="2400"/>
                </a:spcBef>
              </a:pPr>
              <a:r>
                <a:rPr lang="en-US" sz="6600" b="1" dirty="0" smtClean="0">
                  <a:latin typeface="Calibri" pitchFamily="34" charset="0"/>
                  <a:cs typeface="Times New Roman" pitchFamily="18" charset="0"/>
                </a:rPr>
                <a:t>NIST Special Database 19</a:t>
              </a:r>
              <a:endParaRPr lang="en-US" sz="4000" dirty="0" smtClean="0">
                <a:latin typeface="Calibri" pitchFamily="34" charset="0"/>
              </a:endParaRPr>
            </a:p>
            <a:p>
              <a:pPr lvl="1" algn="just"/>
              <a:r>
                <a:rPr lang="en-US" sz="4000" dirty="0" smtClean="0">
                  <a:latin typeface="Calibri" pitchFamily="34" charset="0"/>
                </a:rPr>
                <a:t>Special Database 19 was acquired from the National Institute of Standards and Technology (NIST) for use in this project. This dataset contains 815,000 written characters (0-9, a-z, A-Z) acquired from 3,600 different writers for use in character recognition. The characters were converted to 128x128 binary images via thresholding [1], and all excess white space surrounding each character was cropped. They were then resized to 16x16 binary images to reduce file size without removing useful information. </a:t>
              </a:r>
            </a:p>
            <a:p>
              <a:pPr algn="ctr"/>
              <a:endParaRPr lang="en-US" sz="6600" dirty="0">
                <a:latin typeface="Calibri" pitchFamily="34" charset="0"/>
                <a:cs typeface="Times New Roman" pitchFamily="18" charset="0"/>
              </a:endParaRPr>
            </a:p>
          </p:txBody>
        </p:sp>
        <p:sp>
          <p:nvSpPr>
            <p:cNvPr id="9" name="TextBox 8"/>
            <p:cNvSpPr txBox="1"/>
            <p:nvPr/>
          </p:nvSpPr>
          <p:spPr>
            <a:xfrm>
              <a:off x="15088637" y="5045400"/>
              <a:ext cx="13433142" cy="29204228"/>
            </a:xfrm>
            <a:prstGeom prst="rect">
              <a:avLst/>
            </a:prstGeom>
            <a:noFill/>
          </p:spPr>
          <p:txBody>
            <a:bodyPr wrap="square" rtlCol="0">
              <a:spAutoFit/>
            </a:bodyPr>
            <a:lstStyle/>
            <a:p>
              <a:pPr algn="ctr"/>
              <a:r>
                <a:rPr lang="en-US" sz="6600" b="1" dirty="0" smtClean="0">
                  <a:latin typeface="Calibri" pitchFamily="34" charset="0"/>
                  <a:cs typeface="Times New Roman" pitchFamily="18" charset="0"/>
                </a:rPr>
                <a:t>Neural Networks</a:t>
              </a:r>
              <a:endParaRPr lang="en-US" sz="4000" dirty="0" smtClean="0">
                <a:latin typeface="Calibri" pitchFamily="34" charset="0"/>
              </a:endParaRPr>
            </a:p>
            <a:p>
              <a:pPr lvl="1" algn="just" fontAlgn="base"/>
              <a:r>
                <a:rPr lang="en-US" sz="4000" dirty="0" smtClean="0">
                  <a:latin typeface="Calibri" pitchFamily="34" charset="0"/>
                </a:rPr>
                <a:t>Artificial Neural Networks are problem solving models inspired by biological neural networks (i.e. a brain). They consist of many interconnected nodes, akin to neurons, that receive and pass forward information, potentially through multiple layers. A node can receive multiple data inputs, and from them produce a single output. Multiple nodes can be created in a layer to receive different inputs and make different “decisions.” Creating additional layers of nodes allows outputs from the previous layer to be combined, which allows the network to view the data in more abstract ways [3]. </a:t>
              </a:r>
              <a:endParaRPr lang="en-US" sz="4000" dirty="0" smtClean="0">
                <a:latin typeface="Calibri" pitchFamily="34" charset="0"/>
                <a:cs typeface="Times New Roman" pitchFamily="18" charset="0"/>
              </a:endParaRPr>
            </a:p>
            <a:p>
              <a:pPr algn="ctr"/>
              <a:endParaRPr lang="en-US" sz="6600" b="1" dirty="0" smtClean="0">
                <a:latin typeface="Calibri" pitchFamily="34" charset="0"/>
                <a:cs typeface="Times New Roman" pitchFamily="18" charset="0"/>
              </a:endParaRPr>
            </a:p>
            <a:p>
              <a:pPr algn="ctr"/>
              <a:endParaRPr lang="en-US" sz="6600" b="1" dirty="0" smtClean="0">
                <a:latin typeface="Calibri" pitchFamily="34" charset="0"/>
                <a:cs typeface="Times New Roman" pitchFamily="18" charset="0"/>
              </a:endParaRPr>
            </a:p>
            <a:p>
              <a:pPr algn="ctr">
                <a:spcBef>
                  <a:spcPts val="4800"/>
                </a:spcBef>
              </a:pPr>
              <a:r>
                <a:rPr lang="en-US" sz="6600" b="1" dirty="0" smtClean="0">
                  <a:latin typeface="Calibri" pitchFamily="34" charset="0"/>
                  <a:cs typeface="Times New Roman" pitchFamily="18" charset="0"/>
                </a:rPr>
                <a:t>Profiling Features</a:t>
              </a:r>
            </a:p>
            <a:p>
              <a:pPr algn="just"/>
              <a:r>
                <a:rPr lang="en-US" sz="4000" dirty="0" smtClean="0">
                  <a:latin typeface="Calibri" pitchFamily="34" charset="0"/>
                </a:rPr>
                <a:t>For this project, the network inputs were numerical features that describe the characters and help distinguish them from each other. The output targets were the 62 different character classes.</a:t>
              </a:r>
              <a:endParaRPr lang="en-US" sz="4000" dirty="0" smtClean="0">
                <a:latin typeface="Calibri" pitchFamily="34" charset="0"/>
                <a:cs typeface="Times New Roman" pitchFamily="18" charset="0"/>
              </a:endParaRPr>
            </a:p>
            <a:p>
              <a:pPr algn="just">
                <a:spcBef>
                  <a:spcPts val="2400"/>
                </a:spcBef>
              </a:pPr>
              <a:r>
                <a:rPr lang="en-US" sz="4800" b="1" dirty="0" smtClean="0">
                  <a:latin typeface="Calibri" pitchFamily="34" charset="0"/>
                  <a:cs typeface="Times New Roman" pitchFamily="18" charset="0"/>
                </a:rPr>
                <a:t>Crossings</a:t>
              </a:r>
              <a:endParaRPr lang="en-US" dirty="0" smtClean="0"/>
            </a:p>
            <a:p>
              <a:pPr lvl="2" algn="just" fontAlgn="base"/>
              <a:r>
                <a:rPr lang="en-US" sz="4000" dirty="0" smtClean="0">
                  <a:latin typeface="Calibri" pitchFamily="34" charset="0"/>
                </a:rPr>
                <a:t>Lines are drawn either horizontally or vertically</a:t>
              </a:r>
            </a:p>
            <a:p>
              <a:pPr lvl="2" algn="just" fontAlgn="base"/>
              <a:r>
                <a:rPr lang="en-US" sz="4000" dirty="0" smtClean="0">
                  <a:latin typeface="Calibri" pitchFamily="34" charset="0"/>
                </a:rPr>
                <a:t>through the character, and each transition</a:t>
              </a:r>
            </a:p>
            <a:p>
              <a:pPr lvl="2" algn="just" fontAlgn="base"/>
              <a:r>
                <a:rPr lang="en-US" sz="4000" dirty="0" smtClean="0">
                  <a:latin typeface="Calibri" pitchFamily="34" charset="0"/>
                </a:rPr>
                <a:t>from background to foreground is counted.</a:t>
              </a:r>
              <a:endParaRPr lang="en-US" sz="4800" b="1" dirty="0" smtClean="0">
                <a:latin typeface="Calibri" pitchFamily="34" charset="0"/>
              </a:endParaRPr>
            </a:p>
            <a:p>
              <a:pPr lvl="1" algn="just" fontAlgn="base">
                <a:spcBef>
                  <a:spcPts val="2400"/>
                </a:spcBef>
              </a:pPr>
              <a:r>
                <a:rPr lang="en-US" sz="4800" b="1" dirty="0" smtClean="0">
                  <a:latin typeface="Calibri" pitchFamily="34" charset="0"/>
                </a:rPr>
                <a:t>Euler Number</a:t>
              </a:r>
            </a:p>
            <a:p>
              <a:pPr lvl="2" algn="just" fontAlgn="base"/>
              <a:r>
                <a:rPr lang="en-US" sz="4000" dirty="0" smtClean="0">
                  <a:latin typeface="Calibri" pitchFamily="34" charset="0"/>
                </a:rPr>
                <a:t>The Euler Number is calculated by subtracting</a:t>
              </a:r>
            </a:p>
            <a:p>
              <a:pPr lvl="2" algn="just" fontAlgn="base"/>
              <a:r>
                <a:rPr lang="en-US" sz="4000" dirty="0" smtClean="0">
                  <a:latin typeface="Calibri" pitchFamily="34" charset="0"/>
                </a:rPr>
                <a:t>the number of holes in a region from the</a:t>
              </a:r>
            </a:p>
            <a:p>
              <a:pPr lvl="2" algn="just" fontAlgn="base"/>
              <a:r>
                <a:rPr lang="en-US" sz="4000" dirty="0" smtClean="0">
                  <a:latin typeface="Calibri" pitchFamily="34" charset="0"/>
                </a:rPr>
                <a:t>number of objects in the region.</a:t>
              </a:r>
            </a:p>
            <a:p>
              <a:pPr lvl="1" algn="just" fontAlgn="base">
                <a:spcBef>
                  <a:spcPts val="2400"/>
                </a:spcBef>
              </a:pPr>
              <a:r>
                <a:rPr lang="en-US" sz="4800" b="1" dirty="0" smtClean="0">
                  <a:latin typeface="Calibri" pitchFamily="34" charset="0"/>
                </a:rPr>
                <a:t>Projection Histogram</a:t>
              </a:r>
            </a:p>
            <a:p>
              <a:pPr lvl="2" algn="just" fontAlgn="base"/>
              <a:r>
                <a:rPr lang="en-US" sz="4000" dirty="0" smtClean="0">
                  <a:latin typeface="Calibri" pitchFamily="34" charset="0"/>
                </a:rPr>
                <a:t>Projection histograms are generated by counting</a:t>
              </a:r>
            </a:p>
            <a:p>
              <a:pPr lvl="2" algn="just" fontAlgn="base"/>
              <a:r>
                <a:rPr lang="en-US" sz="4000" dirty="0" smtClean="0">
                  <a:latin typeface="Calibri" pitchFamily="34" charset="0"/>
                </a:rPr>
                <a:t>the number of pixels in each character row and</a:t>
              </a:r>
            </a:p>
            <a:p>
              <a:pPr lvl="2" algn="just" fontAlgn="base"/>
              <a:r>
                <a:rPr lang="en-US" sz="4000" dirty="0" smtClean="0">
                  <a:latin typeface="Calibri" pitchFamily="34" charset="0"/>
                </a:rPr>
                <a:t>column of a character image, and then projecting</a:t>
              </a:r>
            </a:p>
            <a:p>
              <a:pPr lvl="2" algn="just" fontAlgn="base"/>
              <a:r>
                <a:rPr lang="en-US" sz="4000" dirty="0" smtClean="0">
                  <a:latin typeface="Calibri" pitchFamily="34" charset="0"/>
                </a:rPr>
                <a:t>The number of black pixels in each area.</a:t>
              </a:r>
            </a:p>
            <a:p>
              <a:pPr lvl="1" fontAlgn="base">
                <a:spcBef>
                  <a:spcPts val="2400"/>
                </a:spcBef>
              </a:pPr>
              <a:r>
                <a:rPr lang="en-US" sz="4800" b="1" dirty="0">
                  <a:latin typeface="Calibri" pitchFamily="34" charset="0"/>
                </a:rPr>
                <a:t>Distance Profile</a:t>
              </a:r>
            </a:p>
            <a:p>
              <a:pPr lvl="2" algn="just" fontAlgn="base"/>
              <a:r>
                <a:rPr lang="en-US" sz="4000" dirty="0">
                  <a:latin typeface="Calibri" pitchFamily="34" charset="0"/>
                </a:rPr>
                <a:t>A distance profile counts the number of pixels</a:t>
              </a:r>
            </a:p>
            <a:p>
              <a:pPr lvl="2" algn="just" fontAlgn="base"/>
              <a:r>
                <a:rPr lang="en-US" sz="4000" dirty="0">
                  <a:latin typeface="Calibri" pitchFamily="34" charset="0"/>
                </a:rPr>
                <a:t>(distance) from the bounding box of a character</a:t>
              </a:r>
            </a:p>
            <a:p>
              <a:pPr lvl="2" algn="just" fontAlgn="base"/>
              <a:r>
                <a:rPr lang="en-US" sz="4000" dirty="0">
                  <a:latin typeface="Calibri" pitchFamily="34" charset="0"/>
                </a:rPr>
                <a:t>image to the outer edge of the character</a:t>
              </a:r>
              <a:r>
                <a:rPr lang="en-US" sz="4000" dirty="0" smtClean="0">
                  <a:latin typeface="Calibri" pitchFamily="34" charset="0"/>
                </a:rPr>
                <a:t>.</a:t>
              </a:r>
              <a:endParaRPr lang="en-US" sz="4000" dirty="0">
                <a:latin typeface="Calibri" pitchFamily="34" charset="0"/>
              </a:endParaRPr>
            </a:p>
            <a:p>
              <a:pPr lvl="1" fontAlgn="base">
                <a:spcBef>
                  <a:spcPts val="2400"/>
                </a:spcBef>
              </a:pPr>
              <a:r>
                <a:rPr lang="en-US" sz="4800" b="1" dirty="0" smtClean="0">
                  <a:latin typeface="Calibri" pitchFamily="34" charset="0"/>
                </a:rPr>
                <a:t>Pixels</a:t>
              </a:r>
            </a:p>
            <a:p>
              <a:pPr lvl="2" fontAlgn="base"/>
              <a:r>
                <a:rPr lang="en-US" sz="4000" dirty="0" smtClean="0">
                  <a:latin typeface="Calibri" pitchFamily="34" charset="0"/>
                </a:rPr>
                <a:t>This profile involves simply using the</a:t>
              </a:r>
            </a:p>
            <a:p>
              <a:pPr lvl="2" fontAlgn="base"/>
              <a:r>
                <a:rPr lang="en-US" sz="4000" dirty="0" smtClean="0">
                  <a:latin typeface="Calibri" pitchFamily="34" charset="0"/>
                </a:rPr>
                <a:t>binary value of each pixel as a</a:t>
              </a:r>
            </a:p>
            <a:p>
              <a:pPr lvl="2" fontAlgn="base"/>
              <a:r>
                <a:rPr lang="en-US" sz="4000" dirty="0" smtClean="0">
                  <a:latin typeface="Calibri" pitchFamily="34" charset="0"/>
                </a:rPr>
                <a:t>unique feature (white = 1, 0 = black).</a:t>
              </a:r>
            </a:p>
          </p:txBody>
        </p:sp>
        <p:sp>
          <p:nvSpPr>
            <p:cNvPr id="10" name="TextBox 9"/>
            <p:cNvSpPr txBox="1"/>
            <p:nvPr/>
          </p:nvSpPr>
          <p:spPr>
            <a:xfrm>
              <a:off x="29680610" y="5037300"/>
              <a:ext cx="13434508" cy="28524341"/>
            </a:xfrm>
            <a:prstGeom prst="rect">
              <a:avLst/>
            </a:prstGeom>
            <a:noFill/>
          </p:spPr>
          <p:txBody>
            <a:bodyPr wrap="square" rtlCol="0">
              <a:spAutoFit/>
            </a:bodyPr>
            <a:lstStyle/>
            <a:p>
              <a:pPr lvl="0" algn="ctr"/>
              <a:r>
                <a:rPr lang="en-US" sz="6600" b="1" dirty="0" smtClean="0">
                  <a:latin typeface="Calibri" pitchFamily="34" charset="0"/>
                  <a:cs typeface="Times New Roman" pitchFamily="18" charset="0"/>
                </a:rPr>
                <a:t>Results</a:t>
              </a:r>
              <a:endParaRPr lang="en-US" sz="4000" dirty="0" smtClean="0">
                <a:latin typeface="Calibri" pitchFamily="34" charset="0"/>
              </a:endParaRPr>
            </a:p>
            <a:p>
              <a:pPr lvl="1" algn="just" fontAlgn="base"/>
              <a:r>
                <a:rPr lang="en-US" sz="4000" dirty="0" smtClean="0">
                  <a:latin typeface="Calibri" pitchFamily="34" charset="0"/>
                </a:rPr>
                <a:t>Principal Component Analysis (PCA) was performed on the features to locate the eigenvectors that contribute the most to the overall variance of the data. The transformed data was used as the new features space. Ten-fold cross validation was performed on each feature network.</a:t>
              </a:r>
            </a:p>
            <a:p>
              <a:pPr lvl="1" algn="just" fontAlgn="base"/>
              <a:endParaRPr lang="en-US" sz="4000" dirty="0" smtClean="0">
                <a:latin typeface="Calibri" pitchFamily="34" charset="0"/>
              </a:endParaRPr>
            </a:p>
            <a:p>
              <a:pPr lvl="1" algn="just" fontAlgn="base"/>
              <a:endParaRPr lang="en-US" sz="4000" dirty="0" smtClean="0">
                <a:latin typeface="Calibri" pitchFamily="34" charset="0"/>
              </a:endParaRPr>
            </a:p>
            <a:p>
              <a:pPr lvl="1" algn="just" fontAlgn="base"/>
              <a:endParaRPr lang="en-US" sz="4000" dirty="0" smtClean="0">
                <a:latin typeface="Calibri" pitchFamily="34" charset="0"/>
              </a:endParaRPr>
            </a:p>
            <a:p>
              <a:pPr lvl="1" algn="just" fontAlgn="base"/>
              <a:endParaRPr lang="en-US" sz="4000" dirty="0" smtClean="0">
                <a:latin typeface="Calibri" pitchFamily="34" charset="0"/>
              </a:endParaRPr>
            </a:p>
            <a:p>
              <a:pPr lvl="1" algn="just" fontAlgn="base"/>
              <a:endParaRPr lang="en-US" sz="4000" dirty="0" smtClean="0">
                <a:latin typeface="Calibri" pitchFamily="34" charset="0"/>
              </a:endParaRPr>
            </a:p>
            <a:p>
              <a:pPr lvl="1" algn="just" fontAlgn="base"/>
              <a:endParaRPr lang="en-US" sz="4000" dirty="0" smtClean="0">
                <a:latin typeface="Calibri" pitchFamily="34" charset="0"/>
              </a:endParaRPr>
            </a:p>
            <a:p>
              <a:pPr lvl="1" algn="just" fontAlgn="base"/>
              <a:endParaRPr lang="en-US" sz="4000" dirty="0" smtClean="0">
                <a:latin typeface="Calibri" pitchFamily="34" charset="0"/>
              </a:endParaRPr>
            </a:p>
            <a:p>
              <a:pPr lvl="1" algn="just" fontAlgn="base">
                <a:spcBef>
                  <a:spcPts val="1200"/>
                </a:spcBef>
              </a:pPr>
              <a:r>
                <a:rPr lang="en-US" sz="4000" dirty="0" smtClean="0">
                  <a:latin typeface="Calibri" pitchFamily="34" charset="0"/>
                </a:rPr>
                <a:t>The optimal neural network utilized a combination of projection histograms, distance profiles, and individual pixels as features of interest. The success achieved by the merged network is comparable to the success of a convolution neural network committee (88.12</a:t>
              </a:r>
              <a:r>
                <a:rPr lang="en-US" sz="4000" dirty="0">
                  <a:latin typeface="Calibri" pitchFamily="34" charset="0"/>
                </a:rPr>
                <a:t>% ± 0.09%) </a:t>
              </a:r>
              <a:r>
                <a:rPr lang="en-US" sz="4000" dirty="0" smtClean="0">
                  <a:latin typeface="Calibri" pitchFamily="34" charset="0"/>
                </a:rPr>
                <a:t>[4], and the success of actual human </a:t>
              </a:r>
              <a:r>
                <a:rPr lang="en-US" sz="4000" dirty="0">
                  <a:latin typeface="Calibri" pitchFamily="34" charset="0"/>
                </a:rPr>
                <a:t>classification (81.8% </a:t>
              </a:r>
              <a:r>
                <a:rPr lang="en-US" sz="4000" dirty="0" smtClean="0">
                  <a:latin typeface="Calibri" pitchFamily="34" charset="0"/>
                </a:rPr>
                <a:t>w/ 0.1</a:t>
              </a:r>
              <a:r>
                <a:rPr lang="en-US" sz="4000" dirty="0">
                  <a:latin typeface="Calibri" pitchFamily="34" charset="0"/>
                </a:rPr>
                <a:t>% standard </a:t>
              </a:r>
              <a:r>
                <a:rPr lang="en-US" sz="4000" dirty="0" smtClean="0">
                  <a:latin typeface="Calibri" pitchFamily="34" charset="0"/>
                </a:rPr>
                <a:t>error) [5]. All three of these studies were </a:t>
              </a:r>
              <a:r>
                <a:rPr lang="en-US" sz="4000" dirty="0">
                  <a:latin typeface="Calibri" pitchFamily="34" charset="0"/>
                </a:rPr>
                <a:t>conducted using </a:t>
              </a:r>
              <a:r>
                <a:rPr lang="en-US" sz="4000" dirty="0" smtClean="0">
                  <a:latin typeface="Calibri" pitchFamily="34" charset="0"/>
                </a:rPr>
                <a:t>the </a:t>
              </a:r>
              <a:r>
                <a:rPr lang="en-US" sz="4000" dirty="0">
                  <a:latin typeface="Calibri" pitchFamily="34" charset="0"/>
                </a:rPr>
                <a:t>full </a:t>
              </a:r>
              <a:r>
                <a:rPr lang="en-US" sz="4000" dirty="0" err="1">
                  <a:latin typeface="Calibri" pitchFamily="34" charset="0"/>
                </a:rPr>
                <a:t>NIST</a:t>
              </a:r>
              <a:r>
                <a:rPr lang="en-US" sz="4000" dirty="0">
                  <a:latin typeface="Calibri" pitchFamily="34" charset="0"/>
                </a:rPr>
                <a:t> </a:t>
              </a:r>
              <a:r>
                <a:rPr lang="en-US" sz="4000" dirty="0" smtClean="0">
                  <a:latin typeface="Calibri" pitchFamily="34" charset="0"/>
                </a:rPr>
                <a:t>Database. </a:t>
              </a:r>
              <a:r>
                <a:rPr lang="en-US" sz="4000" dirty="0">
                  <a:latin typeface="Calibri" pitchFamily="34" charset="0"/>
                </a:rPr>
                <a:t>Most </a:t>
              </a:r>
              <a:r>
                <a:rPr lang="en-US" sz="4000" dirty="0" smtClean="0">
                  <a:latin typeface="Calibri" pitchFamily="34" charset="0"/>
                </a:rPr>
                <a:t>of the merged network’s incorrect classifications resulted from very similar characters that would require contextual information to correctly classify </a:t>
              </a:r>
              <a:br>
                <a:rPr lang="en-US" sz="4000" dirty="0" smtClean="0">
                  <a:latin typeface="Calibri" pitchFamily="34" charset="0"/>
                </a:rPr>
              </a:br>
              <a:r>
                <a:rPr lang="en-US" sz="4000" dirty="0" smtClean="0">
                  <a:latin typeface="Calibri" pitchFamily="34" charset="0"/>
                </a:rPr>
                <a:t>(e.g. {0,O,o}, {1,l,I,i}, {9,q}, {</a:t>
              </a:r>
              <a:r>
                <a:rPr lang="en-US" sz="4000" dirty="0" err="1" smtClean="0">
                  <a:latin typeface="Calibri" pitchFamily="34" charset="0"/>
                </a:rPr>
                <a:t>C,c</a:t>
              </a:r>
              <a:r>
                <a:rPr lang="en-US" sz="4000" dirty="0" smtClean="0">
                  <a:latin typeface="Calibri" pitchFamily="34" charset="0"/>
                </a:rPr>
                <a:t>}, etc.).</a:t>
              </a:r>
            </a:p>
            <a:p>
              <a:pPr algn="ctr">
                <a:spcBef>
                  <a:spcPts val="2400"/>
                </a:spcBef>
              </a:pPr>
              <a:r>
                <a:rPr lang="en-US" sz="6600" b="1" dirty="0" smtClean="0">
                  <a:latin typeface="Calibri" pitchFamily="34" charset="0"/>
                  <a:cs typeface="Times New Roman" pitchFamily="18" charset="0"/>
                </a:rPr>
                <a:t>Conclusions</a:t>
              </a:r>
              <a:endParaRPr lang="en-US" sz="4000" dirty="0" smtClean="0">
                <a:latin typeface="Calibri" pitchFamily="34" charset="0"/>
              </a:endParaRPr>
            </a:p>
            <a:p>
              <a:pPr lvl="1" algn="just" fontAlgn="base"/>
              <a:r>
                <a:rPr lang="en-US" sz="4000" dirty="0" smtClean="0">
                  <a:latin typeface="Calibri" pitchFamily="34" charset="0"/>
                </a:rPr>
                <a:t>The optimal merged network was able to classify the character dataset with reasonable success. The network proved to be as accurate as human classifiers, and performed its task much faster than a human is capable of. A working knowledge of neural networks and their application through the use of MATLAB’s Neural Network Toolbox was gained by all involved with the project. The team also received exposure to the agile methodology and acquired proficiency with its application to engineering problems. Future work in character recognition includes investigating the potential merits of using a deep belief network with the same character database. The deep belief network will be created using Python and its </a:t>
              </a:r>
              <a:r>
                <a:rPr lang="en-US" sz="4000" dirty="0" err="1" smtClean="0">
                  <a:latin typeface="Calibri" pitchFamily="34" charset="0"/>
                </a:rPr>
                <a:t>Theano</a:t>
              </a:r>
              <a:r>
                <a:rPr lang="en-US" sz="4000" dirty="0" smtClean="0">
                  <a:latin typeface="Calibri" pitchFamily="34" charset="0"/>
                </a:rPr>
                <a:t> Library.</a:t>
              </a:r>
            </a:p>
            <a:p>
              <a:pPr algn="ctr"/>
              <a:r>
                <a:rPr lang="en-US" sz="4000" b="1" dirty="0" smtClean="0">
                  <a:latin typeface="Calibri" pitchFamily="34" charset="0"/>
                  <a:cs typeface="Times New Roman" pitchFamily="18" charset="0"/>
                </a:rPr>
                <a:t>References</a:t>
              </a:r>
              <a:endParaRPr lang="en-US" sz="6600" b="1" dirty="0" smtClean="0">
                <a:latin typeface="Calibri" pitchFamily="34" charset="0"/>
                <a:cs typeface="Times New Roman" pitchFamily="18" charset="0"/>
              </a:endParaRPr>
            </a:p>
            <a:p>
              <a:r>
                <a:rPr lang="en-US" sz="2300" dirty="0" smtClean="0">
                  <a:latin typeface="Calibri" pitchFamily="34" charset="0"/>
                  <a:cs typeface="Times New Roman" pitchFamily="18" charset="0"/>
                </a:rPr>
                <a:t>[1] </a:t>
              </a:r>
              <a:r>
                <a:rPr lang="en-US" sz="2300" dirty="0">
                  <a:latin typeface="Calibri" pitchFamily="34" charset="0"/>
                  <a:cs typeface="Times New Roman" pitchFamily="18" charset="0"/>
                </a:rPr>
                <a:t>David (2013, April 8). “Exploring SD19 Glyph Recognition With </a:t>
              </a:r>
              <a:r>
                <a:rPr lang="en-US" sz="2300" dirty="0" smtClean="0">
                  <a:latin typeface="Calibri" pitchFamily="34" charset="0"/>
                  <a:cs typeface="Times New Roman" pitchFamily="18" charset="0"/>
                </a:rPr>
                <a:t>Random Forests</a:t>
              </a:r>
              <a:r>
                <a:rPr lang="en-US" sz="2300" dirty="0">
                  <a:latin typeface="Calibri" pitchFamily="34" charset="0"/>
                  <a:cs typeface="Times New Roman" pitchFamily="18" charset="0"/>
                </a:rPr>
                <a:t>”. </a:t>
              </a:r>
              <a:r>
                <a:rPr lang="en-US" sz="2300" dirty="0" err="1">
                  <a:latin typeface="Calibri" pitchFamily="34" charset="0"/>
                  <a:cs typeface="Times New Roman" pitchFamily="18" charset="0"/>
                </a:rPr>
                <a:t>Ascii</a:t>
              </a:r>
              <a:r>
                <a:rPr lang="en-US" sz="2300" dirty="0">
                  <a:latin typeface="Calibri" pitchFamily="34" charset="0"/>
                  <a:cs typeface="Times New Roman" pitchFamily="18" charset="0"/>
                </a:rPr>
                <a:t> Rain [Online]. Available: http://asciirain.com/wordpress/2013/04/08/exploring-sd19-glyph-recognition-with-randomforests [Accessed: 24 September 2015]</a:t>
              </a:r>
            </a:p>
            <a:p>
              <a:r>
                <a:rPr lang="en-US" sz="2300" dirty="0" smtClean="0">
                  <a:latin typeface="Calibri" pitchFamily="34" charset="0"/>
                  <a:cs typeface="Times New Roman" pitchFamily="18" charset="0"/>
                </a:rPr>
                <a:t>[2] P. </a:t>
              </a:r>
              <a:r>
                <a:rPr lang="en-US" sz="2300" dirty="0" err="1" smtClean="0">
                  <a:latin typeface="Calibri" pitchFamily="34" charset="0"/>
                  <a:cs typeface="Times New Roman" pitchFamily="18" charset="0"/>
                </a:rPr>
                <a:t>Grother</a:t>
              </a:r>
              <a:r>
                <a:rPr lang="en-US" sz="2300" dirty="0" smtClean="0">
                  <a:latin typeface="Calibri" pitchFamily="34" charset="0"/>
                  <a:cs typeface="Times New Roman" pitchFamily="18" charset="0"/>
                </a:rPr>
                <a:t> et al., “</a:t>
              </a:r>
              <a:r>
                <a:rPr lang="en-US" sz="2300" dirty="0" err="1" smtClean="0">
                  <a:latin typeface="Calibri" pitchFamily="34" charset="0"/>
                  <a:cs typeface="Times New Roman" pitchFamily="18" charset="0"/>
                </a:rPr>
                <a:t>NIST</a:t>
              </a:r>
              <a:r>
                <a:rPr lang="en-US" sz="2300" dirty="0" smtClean="0">
                  <a:latin typeface="Calibri" pitchFamily="34" charset="0"/>
                  <a:cs typeface="Times New Roman" pitchFamily="18" charset="0"/>
                </a:rPr>
                <a:t> Special Database 19 </a:t>
              </a:r>
              <a:r>
                <a:rPr lang="en-US" sz="2300" dirty="0" err="1" smtClean="0">
                  <a:latin typeface="Calibri" pitchFamily="34" charset="0"/>
                  <a:cs typeface="Times New Roman" pitchFamily="18" charset="0"/>
                </a:rPr>
                <a:t>Handprinted</a:t>
              </a:r>
              <a:r>
                <a:rPr lang="en-US" sz="2300" dirty="0" smtClean="0">
                  <a:latin typeface="Calibri" pitchFamily="34" charset="0"/>
                  <a:cs typeface="Times New Roman" pitchFamily="18" charset="0"/>
                </a:rPr>
                <a:t> Forms and Character Database,” </a:t>
              </a:r>
              <a:r>
                <a:rPr lang="en-US" sz="2300" dirty="0" err="1" smtClean="0">
                  <a:latin typeface="Calibri" pitchFamily="34" charset="0"/>
                  <a:cs typeface="Times New Roman" pitchFamily="18" charset="0"/>
                </a:rPr>
                <a:t>NIST</a:t>
              </a:r>
              <a:r>
                <a:rPr lang="en-US" sz="2300" dirty="0" smtClean="0">
                  <a:latin typeface="Calibri" pitchFamily="34" charset="0"/>
                  <a:cs typeface="Times New Roman" pitchFamily="18" charset="0"/>
                </a:rPr>
                <a:t>, 1995.</a:t>
              </a:r>
            </a:p>
            <a:p>
              <a:r>
                <a:rPr lang="en-US" sz="2300" dirty="0" smtClean="0">
                  <a:latin typeface="Calibri" pitchFamily="34" charset="0"/>
                  <a:cs typeface="Times New Roman" pitchFamily="18" charset="0"/>
                </a:rPr>
                <a:t>[3] A. Thompson-Tomlinson,  “Artificial Neural Networks,” Rowan University,  Glassboro, NJ, 2015.</a:t>
              </a:r>
            </a:p>
            <a:p>
              <a:r>
                <a:rPr lang="en-US" sz="2300" dirty="0" smtClean="0">
                  <a:latin typeface="Calibri" pitchFamily="34" charset="0"/>
                  <a:cs typeface="Times New Roman" pitchFamily="18" charset="0"/>
                </a:rPr>
                <a:t>[4] D.C. </a:t>
              </a:r>
              <a:r>
                <a:rPr lang="en-US" sz="2300" dirty="0" err="1" smtClean="0">
                  <a:latin typeface="Calibri" pitchFamily="34" charset="0"/>
                  <a:cs typeface="Times New Roman" pitchFamily="18" charset="0"/>
                </a:rPr>
                <a:t>Ciresan</a:t>
              </a:r>
              <a:r>
                <a:rPr lang="en-US" sz="2300" dirty="0" smtClean="0">
                  <a:latin typeface="Calibri" pitchFamily="34" charset="0"/>
                  <a:cs typeface="Times New Roman" pitchFamily="18" charset="0"/>
                </a:rPr>
                <a:t> et al., “</a:t>
              </a:r>
              <a:r>
                <a:rPr lang="en-US" sz="2300" dirty="0" err="1" smtClean="0">
                  <a:latin typeface="Calibri" pitchFamily="34" charset="0"/>
                  <a:cs typeface="Times New Roman" pitchFamily="18" charset="0"/>
                </a:rPr>
                <a:t>Convolutional</a:t>
              </a:r>
              <a:r>
                <a:rPr lang="en-US" sz="2300" dirty="0" smtClean="0">
                  <a:latin typeface="Calibri" pitchFamily="34" charset="0"/>
                  <a:cs typeface="Times New Roman" pitchFamily="18" charset="0"/>
                </a:rPr>
                <a:t> Neural Network Committees for Handwritten Character Classification,” IDSIA, </a:t>
              </a:r>
              <a:r>
                <a:rPr lang="en-US" sz="2300" dirty="0" err="1" smtClean="0">
                  <a:latin typeface="Calibri" pitchFamily="34" charset="0"/>
                  <a:cs typeface="Times New Roman" pitchFamily="18" charset="0"/>
                </a:rPr>
                <a:t>Manno-Lugano</a:t>
              </a:r>
              <a:r>
                <a:rPr lang="en-US" sz="2300" dirty="0" smtClean="0">
                  <a:latin typeface="Calibri" pitchFamily="34" charset="0"/>
                  <a:cs typeface="Times New Roman" pitchFamily="18" charset="0"/>
                </a:rPr>
                <a:t>, Switzerland, 2011.</a:t>
              </a:r>
            </a:p>
            <a:p>
              <a:r>
                <a:rPr lang="en-US" sz="2300" dirty="0" smtClean="0">
                  <a:latin typeface="Calibri" pitchFamily="34" charset="0"/>
                  <a:cs typeface="Times New Roman" pitchFamily="18" charset="0"/>
                </a:rPr>
                <a:t>[5] F. </a:t>
              </a:r>
              <a:r>
                <a:rPr lang="en-US" sz="2300" dirty="0" err="1" smtClean="0">
                  <a:latin typeface="Calibri" pitchFamily="34" charset="0"/>
                  <a:cs typeface="Times New Roman" pitchFamily="18" charset="0"/>
                </a:rPr>
                <a:t>Bastien</a:t>
              </a:r>
              <a:r>
                <a:rPr lang="en-US" sz="2300" dirty="0" smtClean="0">
                  <a:latin typeface="Calibri" pitchFamily="34" charset="0"/>
                  <a:cs typeface="Times New Roman" pitchFamily="18" charset="0"/>
                </a:rPr>
                <a:t> et al., “Deep Self-Taught Learning for Handwritten Character Recognition,” Dept. IRO, Montreal, Canada, 2010. </a:t>
              </a:r>
            </a:p>
          </p:txBody>
        </p:sp>
      </p:grpSp>
      <p:pic>
        <p:nvPicPr>
          <p:cNvPr id="1030" name="Picture 6" descr="C:\Users\Logan IV\Downloads\Euler.png"/>
          <p:cNvPicPr>
            <a:picLocks noChangeAspect="1" noChangeArrowheads="1"/>
          </p:cNvPicPr>
          <p:nvPr/>
        </p:nvPicPr>
        <p:blipFill>
          <a:blip r:embed="rId4"/>
          <a:srcRect/>
          <a:stretch>
            <a:fillRect/>
          </a:stretch>
        </p:blipFill>
        <p:spPr bwMode="auto">
          <a:xfrm>
            <a:off x="25831800" y="20878800"/>
            <a:ext cx="2743200" cy="2743200"/>
          </a:xfrm>
          <a:prstGeom prst="rect">
            <a:avLst/>
          </a:prstGeom>
          <a:noFill/>
        </p:spPr>
      </p:pic>
      <p:grpSp>
        <p:nvGrpSpPr>
          <p:cNvPr id="2" name="Group 1"/>
          <p:cNvGrpSpPr>
            <a:grpSpLocks noChangeAspect="1"/>
          </p:cNvGrpSpPr>
          <p:nvPr/>
        </p:nvGrpSpPr>
        <p:grpSpPr>
          <a:xfrm>
            <a:off x="18135598" y="11932920"/>
            <a:ext cx="2651760" cy="2011680"/>
            <a:chOff x="18135600" y="11430000"/>
            <a:chExt cx="2841587" cy="2155686"/>
          </a:xfrm>
        </p:grpSpPr>
        <p:grpSp>
          <p:nvGrpSpPr>
            <p:cNvPr id="25" name="Group 24"/>
            <p:cNvGrpSpPr>
              <a:grpSpLocks noChangeAspect="1"/>
            </p:cNvGrpSpPr>
            <p:nvPr/>
          </p:nvGrpSpPr>
          <p:grpSpPr>
            <a:xfrm>
              <a:off x="18135600" y="11430000"/>
              <a:ext cx="2743200" cy="1360319"/>
              <a:chOff x="3412901" y="4130446"/>
              <a:chExt cx="4829578" cy="2394928"/>
            </a:xfrm>
          </p:grpSpPr>
          <p:sp>
            <p:nvSpPr>
              <p:cNvPr id="26" name="Oval 25"/>
              <p:cNvSpPr/>
              <p:nvPr/>
            </p:nvSpPr>
            <p:spPr>
              <a:xfrm>
                <a:off x="5006599" y="4320310"/>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Elbow Connector 26"/>
              <p:cNvCxnSpPr/>
              <p:nvPr/>
            </p:nvCxnSpPr>
            <p:spPr>
              <a:xfrm flipV="1">
                <a:off x="5547511" y="4957814"/>
                <a:ext cx="746975" cy="55379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6" idx="2"/>
              </p:cNvCxnSpPr>
              <p:nvPr/>
            </p:nvCxnSpPr>
            <p:spPr>
              <a:xfrm>
                <a:off x="3412901" y="4320310"/>
                <a:ext cx="1593698" cy="9144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26" idx="2"/>
              </p:cNvCxnSpPr>
              <p:nvPr/>
            </p:nvCxnSpPr>
            <p:spPr>
              <a:xfrm flipV="1">
                <a:off x="3412901" y="5234710"/>
                <a:ext cx="1593698" cy="6895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6"/>
              </p:cNvCxnSpPr>
              <p:nvPr/>
            </p:nvCxnSpPr>
            <p:spPr>
              <a:xfrm flipV="1">
                <a:off x="6835400" y="5234708"/>
                <a:ext cx="1407079" cy="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638156" y="4130446"/>
                <a:ext cx="418688" cy="794729"/>
              </a:xfrm>
              <a:prstGeom prst="rect">
                <a:avLst/>
              </a:prstGeom>
              <a:noFill/>
            </p:spPr>
            <p:txBody>
              <a:bodyPr wrap="square" rtlCol="0">
                <a:spAutoFit/>
              </a:bodyPr>
              <a:lstStyle/>
              <a:p>
                <a:r>
                  <a:rPr lang="en-US" dirty="0" smtClean="0"/>
                  <a:t>x</a:t>
                </a:r>
                <a:r>
                  <a:rPr lang="en-US" baseline="-25000" dirty="0" smtClean="0"/>
                  <a:t>1</a:t>
                </a:r>
                <a:endParaRPr lang="en-US" baseline="-25000" dirty="0"/>
              </a:p>
            </p:txBody>
          </p:sp>
          <p:sp>
            <p:nvSpPr>
              <p:cNvPr id="32" name="TextBox 31"/>
              <p:cNvSpPr txBox="1"/>
              <p:nvPr/>
            </p:nvSpPr>
            <p:spPr>
              <a:xfrm>
                <a:off x="3717700" y="5730645"/>
                <a:ext cx="418688" cy="794729"/>
              </a:xfrm>
              <a:prstGeom prst="rect">
                <a:avLst/>
              </a:prstGeom>
              <a:noFill/>
            </p:spPr>
            <p:txBody>
              <a:bodyPr wrap="square" rtlCol="0">
                <a:spAutoFit/>
              </a:bodyPr>
              <a:lstStyle/>
              <a:p>
                <a:r>
                  <a:rPr lang="en-US" dirty="0" smtClean="0"/>
                  <a:t>x</a:t>
                </a:r>
                <a:r>
                  <a:rPr lang="en-US" baseline="-25000" dirty="0"/>
                  <a:t>2</a:t>
                </a:r>
              </a:p>
            </p:txBody>
          </p:sp>
        </p:grpSp>
        <p:sp>
          <p:nvSpPr>
            <p:cNvPr id="98" name="TextBox 97"/>
            <p:cNvSpPr txBox="1"/>
            <p:nvPr/>
          </p:nvSpPr>
          <p:spPr>
            <a:xfrm>
              <a:off x="18135600" y="12877800"/>
              <a:ext cx="2841587" cy="707886"/>
            </a:xfrm>
            <a:prstGeom prst="rect">
              <a:avLst/>
            </a:prstGeom>
            <a:noFill/>
          </p:spPr>
          <p:txBody>
            <a:bodyPr wrap="square" rtlCol="0">
              <a:spAutoFit/>
            </a:bodyPr>
            <a:lstStyle/>
            <a:p>
              <a:pPr algn="ctr"/>
              <a:r>
                <a:rPr lang="en-US" sz="4000" dirty="0" smtClean="0">
                  <a:latin typeface="Calibri" pitchFamily="34" charset="0"/>
                  <a:cs typeface="CordiaUPC" pitchFamily="34" charset="-34"/>
                </a:rPr>
                <a:t>Single Node</a:t>
              </a:r>
              <a:endParaRPr lang="en-US" sz="4000" dirty="0">
                <a:latin typeface="Calibri" pitchFamily="34" charset="0"/>
                <a:cs typeface="CordiaUPC" pitchFamily="34" charset="-34"/>
              </a:endParaRPr>
            </a:p>
          </p:txBody>
        </p:sp>
      </p:grpSp>
      <p:grpSp>
        <p:nvGrpSpPr>
          <p:cNvPr id="3" name="Group 2"/>
          <p:cNvGrpSpPr>
            <a:grpSpLocks noChangeAspect="1"/>
          </p:cNvGrpSpPr>
          <p:nvPr/>
        </p:nvGrpSpPr>
        <p:grpSpPr>
          <a:xfrm>
            <a:off x="23332440" y="11492470"/>
            <a:ext cx="2651760" cy="2452130"/>
            <a:chOff x="23164800" y="11125200"/>
            <a:chExt cx="2743200" cy="2536686"/>
          </a:xfrm>
        </p:grpSpPr>
        <p:grpSp>
          <p:nvGrpSpPr>
            <p:cNvPr id="33" name="Group 32"/>
            <p:cNvGrpSpPr>
              <a:grpSpLocks noChangeAspect="1"/>
            </p:cNvGrpSpPr>
            <p:nvPr/>
          </p:nvGrpSpPr>
          <p:grpSpPr>
            <a:xfrm>
              <a:off x="23164800" y="11125200"/>
              <a:ext cx="2743200" cy="1874805"/>
              <a:chOff x="3417915" y="2115778"/>
              <a:chExt cx="5802417" cy="3965589"/>
            </a:xfrm>
          </p:grpSpPr>
          <p:cxnSp>
            <p:nvCxnSpPr>
              <p:cNvPr id="34" name="Straight Arrow Connector 33"/>
              <p:cNvCxnSpPr>
                <a:stCxn id="39" idx="6"/>
                <a:endCxn id="35" idx="2"/>
              </p:cNvCxnSpPr>
              <p:nvPr/>
            </p:nvCxnSpPr>
            <p:spPr>
              <a:xfrm>
                <a:off x="4339765" y="4161569"/>
                <a:ext cx="578950" cy="4222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4918715" y="4126574"/>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36" name="Oval 35"/>
              <p:cNvSpPr/>
              <p:nvPr/>
            </p:nvSpPr>
            <p:spPr>
              <a:xfrm>
                <a:off x="4918715" y="5166967"/>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cxnSp>
            <p:nvCxnSpPr>
              <p:cNvPr id="37" name="Elbow Connector 36"/>
              <p:cNvCxnSpPr/>
              <p:nvPr/>
            </p:nvCxnSpPr>
            <p:spPr>
              <a:xfrm flipV="1">
                <a:off x="5095800" y="4350394"/>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flipV="1">
                <a:off x="5095800" y="5390787"/>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3425365" y="3704369"/>
                <a:ext cx="914400" cy="91440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p:cNvSpPr/>
              <p:nvPr/>
            </p:nvSpPr>
            <p:spPr>
              <a:xfrm>
                <a:off x="3417915" y="4754008"/>
                <a:ext cx="914400" cy="91440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p:cNvSpPr/>
              <p:nvPr/>
            </p:nvSpPr>
            <p:spPr>
              <a:xfrm>
                <a:off x="7674753" y="2749937"/>
                <a:ext cx="914400" cy="91440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p:cNvSpPr/>
              <p:nvPr/>
            </p:nvSpPr>
            <p:spPr>
              <a:xfrm>
                <a:off x="7674753" y="4932034"/>
                <a:ext cx="914400" cy="91440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Arrow Connector 42"/>
              <p:cNvCxnSpPr>
                <a:stCxn id="39" idx="6"/>
                <a:endCxn id="36" idx="2"/>
              </p:cNvCxnSpPr>
              <p:nvPr/>
            </p:nvCxnSpPr>
            <p:spPr>
              <a:xfrm>
                <a:off x="4339765" y="4161569"/>
                <a:ext cx="578950" cy="14625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40" idx="6"/>
                <a:endCxn id="35" idx="2"/>
              </p:cNvCxnSpPr>
              <p:nvPr/>
            </p:nvCxnSpPr>
            <p:spPr>
              <a:xfrm flipV="1">
                <a:off x="4332315" y="4583774"/>
                <a:ext cx="586400" cy="6274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40" idx="6"/>
                <a:endCxn id="36" idx="2"/>
              </p:cNvCxnSpPr>
              <p:nvPr/>
            </p:nvCxnSpPr>
            <p:spPr>
              <a:xfrm>
                <a:off x="4332315" y="5211208"/>
                <a:ext cx="586400" cy="4129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8589340" y="3155139"/>
                <a:ext cx="522176"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585794" y="5387413"/>
                <a:ext cx="63453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3417915" y="2677903"/>
                <a:ext cx="914400" cy="91440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p:cNvSpPr/>
              <p:nvPr/>
            </p:nvSpPr>
            <p:spPr>
              <a:xfrm>
                <a:off x="4903565" y="3121176"/>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cxnSp>
            <p:nvCxnSpPr>
              <p:cNvPr id="50" name="Elbow Connector 49"/>
              <p:cNvCxnSpPr/>
              <p:nvPr/>
            </p:nvCxnSpPr>
            <p:spPr>
              <a:xfrm flipV="1">
                <a:off x="5080650" y="3344996"/>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4903565" y="2115778"/>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cxnSp>
            <p:nvCxnSpPr>
              <p:cNvPr id="52" name="Elbow Connector 51"/>
              <p:cNvCxnSpPr/>
              <p:nvPr/>
            </p:nvCxnSpPr>
            <p:spPr>
              <a:xfrm flipV="1">
                <a:off x="5080650" y="2339598"/>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48" idx="6"/>
                <a:endCxn id="51" idx="2"/>
              </p:cNvCxnSpPr>
              <p:nvPr/>
            </p:nvCxnSpPr>
            <p:spPr>
              <a:xfrm flipV="1">
                <a:off x="4332315" y="2572978"/>
                <a:ext cx="571250" cy="5621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48" idx="6"/>
                <a:endCxn id="49" idx="2"/>
              </p:cNvCxnSpPr>
              <p:nvPr/>
            </p:nvCxnSpPr>
            <p:spPr>
              <a:xfrm>
                <a:off x="4332315" y="3135103"/>
                <a:ext cx="571250" cy="4432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48" idx="6"/>
                <a:endCxn id="35" idx="2"/>
              </p:cNvCxnSpPr>
              <p:nvPr/>
            </p:nvCxnSpPr>
            <p:spPr>
              <a:xfrm>
                <a:off x="4332315" y="3135103"/>
                <a:ext cx="586400" cy="14486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48" idx="6"/>
                <a:endCxn id="36" idx="2"/>
              </p:cNvCxnSpPr>
              <p:nvPr/>
            </p:nvCxnSpPr>
            <p:spPr>
              <a:xfrm>
                <a:off x="4332315" y="3135103"/>
                <a:ext cx="586400" cy="248906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39" idx="6"/>
                <a:endCxn id="49" idx="2"/>
              </p:cNvCxnSpPr>
              <p:nvPr/>
            </p:nvCxnSpPr>
            <p:spPr>
              <a:xfrm flipV="1">
                <a:off x="4339765" y="3578376"/>
                <a:ext cx="563800" cy="5831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39" idx="6"/>
                <a:endCxn id="51" idx="2"/>
              </p:cNvCxnSpPr>
              <p:nvPr/>
            </p:nvCxnSpPr>
            <p:spPr>
              <a:xfrm flipV="1">
                <a:off x="4339765" y="2572978"/>
                <a:ext cx="563800" cy="15885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40" idx="6"/>
                <a:endCxn id="49" idx="2"/>
              </p:cNvCxnSpPr>
              <p:nvPr/>
            </p:nvCxnSpPr>
            <p:spPr>
              <a:xfrm flipV="1">
                <a:off x="4332315" y="3578376"/>
                <a:ext cx="571250" cy="16328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40" idx="6"/>
                <a:endCxn id="51" idx="2"/>
              </p:cNvCxnSpPr>
              <p:nvPr/>
            </p:nvCxnSpPr>
            <p:spPr>
              <a:xfrm flipV="1">
                <a:off x="4332315" y="2572978"/>
                <a:ext cx="571250" cy="26382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6393209" y="4126574"/>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62" name="Oval 61"/>
              <p:cNvSpPr/>
              <p:nvPr/>
            </p:nvSpPr>
            <p:spPr>
              <a:xfrm>
                <a:off x="6393209" y="5166967"/>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cxnSp>
            <p:nvCxnSpPr>
              <p:cNvPr id="63" name="Elbow Connector 62"/>
              <p:cNvCxnSpPr/>
              <p:nvPr/>
            </p:nvCxnSpPr>
            <p:spPr>
              <a:xfrm flipV="1">
                <a:off x="6570294" y="4350394"/>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4" name="Elbow Connector 63"/>
              <p:cNvCxnSpPr/>
              <p:nvPr/>
            </p:nvCxnSpPr>
            <p:spPr>
              <a:xfrm flipV="1">
                <a:off x="6570294" y="5390787"/>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6378059" y="3121176"/>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cxnSp>
            <p:nvCxnSpPr>
              <p:cNvPr id="66" name="Elbow Connector 65"/>
              <p:cNvCxnSpPr/>
              <p:nvPr/>
            </p:nvCxnSpPr>
            <p:spPr>
              <a:xfrm flipV="1">
                <a:off x="6555144" y="3344996"/>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7" name="Oval 66"/>
              <p:cNvSpPr/>
              <p:nvPr/>
            </p:nvSpPr>
            <p:spPr>
              <a:xfrm>
                <a:off x="6378059" y="2115778"/>
                <a:ext cx="914400" cy="91440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cxnSp>
            <p:nvCxnSpPr>
              <p:cNvPr id="68" name="Elbow Connector 67"/>
              <p:cNvCxnSpPr/>
              <p:nvPr/>
            </p:nvCxnSpPr>
            <p:spPr>
              <a:xfrm flipV="1">
                <a:off x="6555144" y="2339598"/>
                <a:ext cx="560230" cy="46675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51" idx="6"/>
                <a:endCxn id="67" idx="2"/>
              </p:cNvCxnSpPr>
              <p:nvPr/>
            </p:nvCxnSpPr>
            <p:spPr>
              <a:xfrm>
                <a:off x="5817965" y="2572978"/>
                <a:ext cx="56009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51" idx="6"/>
                <a:endCxn id="65" idx="2"/>
              </p:cNvCxnSpPr>
              <p:nvPr/>
            </p:nvCxnSpPr>
            <p:spPr>
              <a:xfrm>
                <a:off x="5817965" y="2572978"/>
                <a:ext cx="560094" cy="10053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51" idx="6"/>
                <a:endCxn id="61" idx="2"/>
              </p:cNvCxnSpPr>
              <p:nvPr/>
            </p:nvCxnSpPr>
            <p:spPr>
              <a:xfrm>
                <a:off x="5817965" y="2572978"/>
                <a:ext cx="575244" cy="201079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51" idx="6"/>
                <a:endCxn id="62" idx="2"/>
              </p:cNvCxnSpPr>
              <p:nvPr/>
            </p:nvCxnSpPr>
            <p:spPr>
              <a:xfrm>
                <a:off x="5817965" y="2572978"/>
                <a:ext cx="575244" cy="305118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49" idx="6"/>
                <a:endCxn id="67" idx="2"/>
              </p:cNvCxnSpPr>
              <p:nvPr/>
            </p:nvCxnSpPr>
            <p:spPr>
              <a:xfrm flipV="1">
                <a:off x="5817965" y="2572978"/>
                <a:ext cx="560094" cy="10053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49" idx="6"/>
                <a:endCxn id="65" idx="2"/>
              </p:cNvCxnSpPr>
              <p:nvPr/>
            </p:nvCxnSpPr>
            <p:spPr>
              <a:xfrm>
                <a:off x="5817965" y="3578376"/>
                <a:ext cx="56009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49" idx="6"/>
                <a:endCxn id="61" idx="2"/>
              </p:cNvCxnSpPr>
              <p:nvPr/>
            </p:nvCxnSpPr>
            <p:spPr>
              <a:xfrm>
                <a:off x="5817965" y="3578376"/>
                <a:ext cx="575244" cy="10053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49" idx="6"/>
                <a:endCxn id="62" idx="2"/>
              </p:cNvCxnSpPr>
              <p:nvPr/>
            </p:nvCxnSpPr>
            <p:spPr>
              <a:xfrm>
                <a:off x="5817965" y="3578376"/>
                <a:ext cx="575244" cy="20457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35" idx="6"/>
                <a:endCxn id="67" idx="2"/>
              </p:cNvCxnSpPr>
              <p:nvPr/>
            </p:nvCxnSpPr>
            <p:spPr>
              <a:xfrm flipV="1">
                <a:off x="5833115" y="2572978"/>
                <a:ext cx="544944" cy="201079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35" idx="6"/>
                <a:endCxn id="65" idx="2"/>
              </p:cNvCxnSpPr>
              <p:nvPr/>
            </p:nvCxnSpPr>
            <p:spPr>
              <a:xfrm flipV="1">
                <a:off x="5833115" y="3578376"/>
                <a:ext cx="544944" cy="10053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stCxn id="35" idx="6"/>
                <a:endCxn id="61" idx="2"/>
              </p:cNvCxnSpPr>
              <p:nvPr/>
            </p:nvCxnSpPr>
            <p:spPr>
              <a:xfrm>
                <a:off x="5833115" y="4583774"/>
                <a:ext cx="56009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35" idx="6"/>
                <a:endCxn id="62" idx="2"/>
              </p:cNvCxnSpPr>
              <p:nvPr/>
            </p:nvCxnSpPr>
            <p:spPr>
              <a:xfrm>
                <a:off x="5833115" y="4583774"/>
                <a:ext cx="560094" cy="10403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36" idx="6"/>
                <a:endCxn id="62" idx="2"/>
              </p:cNvCxnSpPr>
              <p:nvPr/>
            </p:nvCxnSpPr>
            <p:spPr>
              <a:xfrm>
                <a:off x="5833115" y="5624167"/>
                <a:ext cx="56009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stCxn id="36" idx="6"/>
                <a:endCxn id="61" idx="2"/>
              </p:cNvCxnSpPr>
              <p:nvPr/>
            </p:nvCxnSpPr>
            <p:spPr>
              <a:xfrm flipV="1">
                <a:off x="5833115" y="4583774"/>
                <a:ext cx="560094" cy="10403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36" idx="6"/>
                <a:endCxn id="65" idx="2"/>
              </p:cNvCxnSpPr>
              <p:nvPr/>
            </p:nvCxnSpPr>
            <p:spPr>
              <a:xfrm flipV="1">
                <a:off x="5833115" y="3578376"/>
                <a:ext cx="544944" cy="20457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36" idx="6"/>
                <a:endCxn id="67" idx="2"/>
              </p:cNvCxnSpPr>
              <p:nvPr/>
            </p:nvCxnSpPr>
            <p:spPr>
              <a:xfrm flipV="1">
                <a:off x="5833115" y="2572978"/>
                <a:ext cx="544944" cy="305118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stCxn id="67" idx="6"/>
                <a:endCxn id="41" idx="2"/>
              </p:cNvCxnSpPr>
              <p:nvPr/>
            </p:nvCxnSpPr>
            <p:spPr>
              <a:xfrm>
                <a:off x="7292459" y="2572978"/>
                <a:ext cx="382294" cy="6341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stCxn id="61" idx="6"/>
                <a:endCxn id="41" idx="2"/>
              </p:cNvCxnSpPr>
              <p:nvPr/>
            </p:nvCxnSpPr>
            <p:spPr>
              <a:xfrm flipV="1">
                <a:off x="7307609" y="3207137"/>
                <a:ext cx="367144" cy="137663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a:stCxn id="65" idx="6"/>
                <a:endCxn id="41" idx="2"/>
              </p:cNvCxnSpPr>
              <p:nvPr/>
            </p:nvCxnSpPr>
            <p:spPr>
              <a:xfrm flipV="1">
                <a:off x="7292459" y="3207137"/>
                <a:ext cx="382294" cy="37123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a:stCxn id="65" idx="6"/>
                <a:endCxn id="42" idx="2"/>
              </p:cNvCxnSpPr>
              <p:nvPr/>
            </p:nvCxnSpPr>
            <p:spPr>
              <a:xfrm>
                <a:off x="7292459" y="3578376"/>
                <a:ext cx="382294" cy="181085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61" idx="6"/>
                <a:endCxn id="42" idx="2"/>
              </p:cNvCxnSpPr>
              <p:nvPr/>
            </p:nvCxnSpPr>
            <p:spPr>
              <a:xfrm>
                <a:off x="7307609" y="4583774"/>
                <a:ext cx="367144" cy="80546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7307609" y="2572434"/>
                <a:ext cx="367144" cy="28168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a:stCxn id="62" idx="6"/>
                <a:endCxn id="42" idx="2"/>
              </p:cNvCxnSpPr>
              <p:nvPr/>
            </p:nvCxnSpPr>
            <p:spPr>
              <a:xfrm flipV="1">
                <a:off x="7307609" y="5389234"/>
                <a:ext cx="367144" cy="23493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a:stCxn id="62" idx="6"/>
                <a:endCxn id="41" idx="2"/>
              </p:cNvCxnSpPr>
              <p:nvPr/>
            </p:nvCxnSpPr>
            <p:spPr>
              <a:xfrm flipV="1">
                <a:off x="7307609" y="3207137"/>
                <a:ext cx="367144" cy="24170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9" name="TextBox 98"/>
            <p:cNvSpPr txBox="1"/>
            <p:nvPr/>
          </p:nvSpPr>
          <p:spPr>
            <a:xfrm>
              <a:off x="23241000" y="12954000"/>
              <a:ext cx="2286000" cy="707886"/>
            </a:xfrm>
            <a:prstGeom prst="rect">
              <a:avLst/>
            </a:prstGeom>
            <a:noFill/>
          </p:spPr>
          <p:txBody>
            <a:bodyPr wrap="square" rtlCol="0">
              <a:spAutoFit/>
            </a:bodyPr>
            <a:lstStyle/>
            <a:p>
              <a:pPr algn="ctr"/>
              <a:r>
                <a:rPr lang="en-US" sz="4000" dirty="0" smtClean="0">
                  <a:latin typeface="Calibri" pitchFamily="34" charset="0"/>
                  <a:cs typeface="CordiaUPC" pitchFamily="34" charset="-34"/>
                </a:rPr>
                <a:t>Network</a:t>
              </a:r>
              <a:endParaRPr lang="en-US" sz="4000" dirty="0">
                <a:latin typeface="Calibri" pitchFamily="34" charset="0"/>
                <a:cs typeface="CordiaUPC" pitchFamily="34" charset="-34"/>
              </a:endParaRPr>
            </a:p>
          </p:txBody>
        </p:sp>
      </p:grpSp>
      <p:graphicFrame>
        <p:nvGraphicFramePr>
          <p:cNvPr id="4" name="Table 3"/>
          <p:cNvGraphicFramePr>
            <a:graphicFrameLocks noGrp="1"/>
          </p:cNvGraphicFramePr>
          <p:nvPr>
            <p:extLst>
              <p:ext uri="{D42A27DB-BD31-4B8C-83A1-F6EECF244321}">
                <p14:modId xmlns:p14="http://schemas.microsoft.com/office/powerpoint/2010/main" val="1976529180"/>
              </p:ext>
            </p:extLst>
          </p:nvPr>
        </p:nvGraphicFramePr>
        <p:xfrm>
          <a:off x="30403800" y="8686800"/>
          <a:ext cx="12002111" cy="3886200"/>
        </p:xfrm>
        <a:graphic>
          <a:graphicData uri="http://schemas.openxmlformats.org/drawingml/2006/table">
            <a:tbl>
              <a:tblPr firstRow="1" firstCol="1" bandRow="1"/>
              <a:tblGrid>
                <a:gridCol w="3413858"/>
                <a:gridCol w="4450495"/>
                <a:gridCol w="4137758"/>
              </a:tblGrid>
              <a:tr h="685800">
                <a:tc>
                  <a:txBody>
                    <a:bodyPr/>
                    <a:lstStyle/>
                    <a:p>
                      <a:pPr marL="0" marR="0" algn="ctr">
                        <a:spcBef>
                          <a:spcPts val="0"/>
                        </a:spcBef>
                        <a:spcAft>
                          <a:spcPts val="0"/>
                        </a:spcAft>
                      </a:pPr>
                      <a:r>
                        <a:rPr lang="en-US" sz="3200" b="1" dirty="0" smtClean="0">
                          <a:effectLst/>
                          <a:latin typeface="Times New Roman" panose="02020603050405020304" pitchFamily="18" charset="0"/>
                          <a:ea typeface="Calibri" panose="020F0502020204030204" pitchFamily="34" charset="0"/>
                        </a:rPr>
                        <a:t>Feature</a:t>
                      </a:r>
                      <a:endParaRPr lang="en-US" sz="3200" dirty="0">
                        <a:effectLst/>
                        <a:latin typeface="Times New Roman" panose="02020603050405020304" pitchFamily="18" charset="0"/>
                        <a:ea typeface="Calibri" panose="020F0502020204030204" pitchFamily="34" charset="0"/>
                      </a:endParaRP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200" b="1" dirty="0" smtClean="0">
                          <a:effectLst/>
                          <a:latin typeface="Times New Roman" panose="02020603050405020304" pitchFamily="18" charset="0"/>
                          <a:ea typeface="Calibri" panose="020F0502020204030204" pitchFamily="34" charset="0"/>
                        </a:rPr>
                        <a:t>Network Configuration</a:t>
                      </a:r>
                      <a:endParaRPr lang="en-US" sz="3200" dirty="0">
                        <a:effectLst/>
                        <a:latin typeface="Times New Roman" panose="02020603050405020304" pitchFamily="18" charset="0"/>
                        <a:ea typeface="Calibri" panose="020F0502020204030204" pitchFamily="34" charset="0"/>
                      </a:endParaRP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200" b="1" dirty="0" smtClean="0">
                          <a:effectLst/>
                          <a:latin typeface="Times New Roman" panose="02020603050405020304" pitchFamily="18" charset="0"/>
                          <a:ea typeface="Calibri" panose="020F0502020204030204" pitchFamily="34" charset="0"/>
                        </a:rPr>
                        <a:t>Classification Success</a:t>
                      </a:r>
                      <a:endParaRPr lang="en-US" sz="3200" dirty="0">
                        <a:effectLst/>
                        <a:latin typeface="Times New Roman" panose="02020603050405020304" pitchFamily="18" charset="0"/>
                        <a:ea typeface="Calibri" panose="020F0502020204030204" pitchFamily="34" charset="0"/>
                      </a:endParaRP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Crossings</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[150, 110]</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36.59% ± 1.17%</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marL="0" marR="0" algn="ctr">
                        <a:spcBef>
                          <a:spcPts val="0"/>
                        </a:spcBef>
                        <a:spcAft>
                          <a:spcPts val="0"/>
                        </a:spcAft>
                      </a:pPr>
                      <a:r>
                        <a:rPr lang="en-US" sz="2800" dirty="0" smtClean="0">
                          <a:effectLst/>
                          <a:latin typeface="Times New Roman" panose="02020603050405020304" pitchFamily="18" charset="0"/>
                          <a:ea typeface="Calibri" panose="020F0502020204030204" pitchFamily="34" charset="0"/>
                        </a:rPr>
                        <a:t>Projection Histogram</a:t>
                      </a:r>
                      <a:endParaRPr lang="en-US" sz="2800" dirty="0">
                        <a:effectLst/>
                        <a:latin typeface="Times New Roman" panose="02020603050405020304" pitchFamily="18" charset="0"/>
                        <a:ea typeface="Calibri" panose="020F0502020204030204" pitchFamily="34" charset="0"/>
                      </a:endParaRP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[100]</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48.17% ± 0.74%</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Distance Profile</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[100, 100]</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71.46% ± 1.47%</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Pixel</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[70, 70]</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71.59% ± 14.49%</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Merged</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[90, 90]</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dirty="0">
                          <a:effectLst/>
                          <a:latin typeface="Times New Roman" panose="02020603050405020304" pitchFamily="18" charset="0"/>
                          <a:ea typeface="Calibri" panose="020F0502020204030204" pitchFamily="34" charset="0"/>
                        </a:rPr>
                        <a:t>81.94% ± 2.26%</a:t>
                      </a:r>
                    </a:p>
                  </a:txBody>
                  <a:tcPr marL="137685" marR="1376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9" name="Group 18"/>
          <p:cNvGrpSpPr>
            <a:grpSpLocks noChangeAspect="1"/>
          </p:cNvGrpSpPr>
          <p:nvPr/>
        </p:nvGrpSpPr>
        <p:grpSpPr>
          <a:xfrm>
            <a:off x="23317200" y="29946600"/>
            <a:ext cx="2926080" cy="2554660"/>
            <a:chOff x="22148835" y="29680381"/>
            <a:chExt cx="2926080" cy="2554660"/>
          </a:xfrm>
        </p:grpSpPr>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2565088" y="29680381"/>
              <a:ext cx="2090057" cy="1828800"/>
            </a:xfrm>
            <a:prstGeom prst="rect">
              <a:avLst/>
            </a:prstGeom>
            <a:ln>
              <a:solidFill>
                <a:schemeClr val="tx1"/>
              </a:solidFill>
            </a:ln>
          </p:spPr>
        </p:pic>
        <p:sp>
          <p:nvSpPr>
            <p:cNvPr id="101" name="TextBox 100"/>
            <p:cNvSpPr txBox="1"/>
            <p:nvPr/>
          </p:nvSpPr>
          <p:spPr>
            <a:xfrm>
              <a:off x="22148835" y="31594961"/>
              <a:ext cx="2926080" cy="640080"/>
            </a:xfrm>
            <a:prstGeom prst="rect">
              <a:avLst/>
            </a:prstGeom>
            <a:noFill/>
          </p:spPr>
          <p:txBody>
            <a:bodyPr wrap="square" rtlCol="0">
              <a:spAutoFit/>
            </a:bodyPr>
            <a:lstStyle/>
            <a:p>
              <a:pPr algn="ctr"/>
              <a:r>
                <a:rPr lang="en-US" sz="3600" dirty="0" smtClean="0">
                  <a:latin typeface="Calibri" pitchFamily="34" charset="0"/>
                  <a:cs typeface="CordiaUPC" pitchFamily="34" charset="-34"/>
                </a:rPr>
                <a:t>Original Image</a:t>
              </a:r>
              <a:endParaRPr lang="en-US" sz="3600" dirty="0">
                <a:latin typeface="Calibri" pitchFamily="34" charset="0"/>
                <a:cs typeface="CordiaUPC" pitchFamily="34" charset="-34"/>
              </a:endParaRPr>
            </a:p>
          </p:txBody>
        </p:sp>
      </p:grpSp>
      <p:grpSp>
        <p:nvGrpSpPr>
          <p:cNvPr id="13" name="Group 12"/>
          <p:cNvGrpSpPr>
            <a:grpSpLocks noChangeAspect="1"/>
          </p:cNvGrpSpPr>
          <p:nvPr/>
        </p:nvGrpSpPr>
        <p:grpSpPr>
          <a:xfrm>
            <a:off x="26532840" y="29946600"/>
            <a:ext cx="2651760" cy="2584548"/>
            <a:chOff x="25597945" y="29602331"/>
            <a:chExt cx="2651760" cy="2584548"/>
          </a:xfrm>
        </p:grpSpPr>
        <p:pic>
          <p:nvPicPr>
            <p:cNvPr id="1033" name="Picture 9" descr="C:\Users\Logan IV\Downloads\W_Binary.JPG"/>
            <p:cNvPicPr>
              <a:picLocks noChangeAspect="1" noChangeArrowheads="1"/>
            </p:cNvPicPr>
            <p:nvPr/>
          </p:nvPicPr>
          <p:blipFill>
            <a:blip r:embed="rId6"/>
            <a:srcRect/>
            <a:stretch>
              <a:fillRect/>
            </a:stretch>
          </p:blipFill>
          <p:spPr bwMode="auto">
            <a:xfrm>
              <a:off x="25889997" y="29602331"/>
              <a:ext cx="2081686" cy="1828800"/>
            </a:xfrm>
            <a:prstGeom prst="rect">
              <a:avLst/>
            </a:prstGeom>
            <a:noFill/>
          </p:spPr>
        </p:pic>
        <p:sp>
          <p:nvSpPr>
            <p:cNvPr id="102" name="TextBox 101"/>
            <p:cNvSpPr txBox="1"/>
            <p:nvPr/>
          </p:nvSpPr>
          <p:spPr>
            <a:xfrm>
              <a:off x="25597945" y="31546799"/>
              <a:ext cx="2651760" cy="640080"/>
            </a:xfrm>
            <a:prstGeom prst="rect">
              <a:avLst/>
            </a:prstGeom>
            <a:noFill/>
          </p:spPr>
          <p:txBody>
            <a:bodyPr wrap="square" rtlCol="0">
              <a:spAutoFit/>
            </a:bodyPr>
            <a:lstStyle/>
            <a:p>
              <a:pPr algn="ctr"/>
              <a:r>
                <a:rPr lang="en-US" sz="3600" dirty="0" smtClean="0">
                  <a:latin typeface="Calibri" pitchFamily="34" charset="0"/>
                  <a:cs typeface="CordiaUPC" pitchFamily="34" charset="-34"/>
                </a:rPr>
                <a:t>Binary Image</a:t>
              </a:r>
              <a:endParaRPr lang="en-US" sz="3600" dirty="0">
                <a:latin typeface="Calibri" pitchFamily="34" charset="0"/>
                <a:cs typeface="CordiaUPC" pitchFamily="34" charset="-34"/>
              </a:endParaRPr>
            </a:p>
          </p:txBody>
        </p:sp>
      </p:grpSp>
      <p:pic>
        <p:nvPicPr>
          <p:cNvPr id="15" name="Picture 14"/>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25908000" y="18059400"/>
            <a:ext cx="2743200" cy="2743200"/>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908000" y="27432000"/>
            <a:ext cx="2743200" cy="1828800"/>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289000" y="24079200"/>
            <a:ext cx="2286000" cy="2286000"/>
          </a:xfrm>
          <a:prstGeom prst="rect">
            <a:avLst/>
          </a:prstGeom>
        </p:spPr>
      </p:pic>
      <p:grpSp>
        <p:nvGrpSpPr>
          <p:cNvPr id="20" name="Group 19"/>
          <p:cNvGrpSpPr/>
          <p:nvPr/>
        </p:nvGrpSpPr>
        <p:grpSpPr>
          <a:xfrm>
            <a:off x="1143000" y="27203400"/>
            <a:ext cx="2926080" cy="3075215"/>
            <a:chOff x="6683087" y="26261785"/>
            <a:chExt cx="2926080" cy="3075215"/>
          </a:xfrm>
        </p:grpSpPr>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03127" y="26261785"/>
              <a:ext cx="2286000" cy="2286000"/>
            </a:xfrm>
            <a:prstGeom prst="rect">
              <a:avLst/>
            </a:prstGeom>
          </p:spPr>
        </p:pic>
        <p:sp>
          <p:nvSpPr>
            <p:cNvPr id="104" name="TextBox 103"/>
            <p:cNvSpPr txBox="1"/>
            <p:nvPr/>
          </p:nvSpPr>
          <p:spPr>
            <a:xfrm>
              <a:off x="6683087" y="28696920"/>
              <a:ext cx="2926080" cy="640080"/>
            </a:xfrm>
            <a:prstGeom prst="rect">
              <a:avLst/>
            </a:prstGeom>
            <a:noFill/>
          </p:spPr>
          <p:txBody>
            <a:bodyPr wrap="square" rtlCol="0">
              <a:spAutoFit/>
            </a:bodyPr>
            <a:lstStyle/>
            <a:p>
              <a:pPr algn="ctr"/>
              <a:r>
                <a:rPr lang="en-US" sz="3600" dirty="0" smtClean="0">
                  <a:latin typeface="Calibri" pitchFamily="34" charset="0"/>
                  <a:cs typeface="CordiaUPC" pitchFamily="34" charset="-34"/>
                </a:rPr>
                <a:t>Original Image</a:t>
              </a:r>
              <a:endParaRPr lang="en-US" sz="3600" dirty="0">
                <a:latin typeface="Calibri" pitchFamily="34" charset="0"/>
                <a:cs typeface="CordiaUPC" pitchFamily="34" charset="-34"/>
              </a:endParaRPr>
            </a:p>
          </p:txBody>
        </p:sp>
      </p:grpSp>
      <p:grpSp>
        <p:nvGrpSpPr>
          <p:cNvPr id="21" name="Group 20"/>
          <p:cNvGrpSpPr/>
          <p:nvPr/>
        </p:nvGrpSpPr>
        <p:grpSpPr>
          <a:xfrm>
            <a:off x="4846320" y="27203400"/>
            <a:ext cx="2926080" cy="3665944"/>
            <a:chOff x="10256520" y="26261785"/>
            <a:chExt cx="2926080" cy="3665944"/>
          </a:xfrm>
        </p:grpSpPr>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79216" y="26261785"/>
              <a:ext cx="2286000" cy="2286000"/>
            </a:xfrm>
            <a:prstGeom prst="rect">
              <a:avLst/>
            </a:prstGeom>
          </p:spPr>
        </p:pic>
        <p:sp>
          <p:nvSpPr>
            <p:cNvPr id="105" name="TextBox 104"/>
            <p:cNvSpPr txBox="1"/>
            <p:nvPr/>
          </p:nvSpPr>
          <p:spPr>
            <a:xfrm>
              <a:off x="10256520" y="28727400"/>
              <a:ext cx="2926080" cy="1200329"/>
            </a:xfrm>
            <a:prstGeom prst="rect">
              <a:avLst/>
            </a:prstGeom>
            <a:noFill/>
          </p:spPr>
          <p:txBody>
            <a:bodyPr wrap="square" rtlCol="0">
              <a:spAutoFit/>
            </a:bodyPr>
            <a:lstStyle/>
            <a:p>
              <a:pPr algn="ctr"/>
              <a:r>
                <a:rPr lang="en-US" sz="3600" dirty="0" smtClean="0">
                  <a:latin typeface="Calibri" pitchFamily="34" charset="0"/>
                  <a:cs typeface="CordiaUPC" pitchFamily="34" charset="-34"/>
                </a:rPr>
                <a:t>Cropped and Resized Image</a:t>
              </a:r>
              <a:endParaRPr lang="en-US" sz="3600" dirty="0">
                <a:latin typeface="Calibri" pitchFamily="34" charset="0"/>
                <a:cs typeface="CordiaUPC" pitchFamily="34" charset="-34"/>
              </a:endParaRPr>
            </a:p>
          </p:txBody>
        </p:sp>
      </p:grpSp>
      <p:grpSp>
        <p:nvGrpSpPr>
          <p:cNvPr id="22" name="Group 21"/>
          <p:cNvGrpSpPr/>
          <p:nvPr/>
        </p:nvGrpSpPr>
        <p:grpSpPr>
          <a:xfrm>
            <a:off x="8980997" y="25755600"/>
            <a:ext cx="4277803" cy="6275615"/>
            <a:chOff x="1295400" y="26261785"/>
            <a:chExt cx="4277803" cy="6275615"/>
          </a:xfrm>
        </p:grpSpPr>
        <p:pic>
          <p:nvPicPr>
            <p:cNvPr id="16" name="Picture 15" descr="NIST19Form.PNG"/>
            <p:cNvPicPr>
              <a:picLocks noChangeAspect="1"/>
            </p:cNvPicPr>
            <p:nvPr/>
          </p:nvPicPr>
          <p:blipFill>
            <a:blip r:embed="rId12"/>
            <a:srcRect l="4341" t="10416" r="4495" b="2786"/>
            <a:stretch>
              <a:fillRect/>
            </a:stretch>
          </p:blipFill>
          <p:spPr>
            <a:xfrm>
              <a:off x="1393142" y="26261785"/>
              <a:ext cx="4114800" cy="4898571"/>
            </a:xfrm>
            <a:prstGeom prst="rect">
              <a:avLst/>
            </a:prstGeom>
            <a:ln>
              <a:solidFill>
                <a:schemeClr val="tx1"/>
              </a:solidFill>
            </a:ln>
          </p:spPr>
        </p:pic>
        <p:sp>
          <p:nvSpPr>
            <p:cNvPr id="107" name="TextBox 106"/>
            <p:cNvSpPr txBox="1"/>
            <p:nvPr/>
          </p:nvSpPr>
          <p:spPr>
            <a:xfrm>
              <a:off x="1295400" y="31337071"/>
              <a:ext cx="4277803" cy="1200329"/>
            </a:xfrm>
            <a:prstGeom prst="rect">
              <a:avLst/>
            </a:prstGeom>
            <a:noFill/>
          </p:spPr>
          <p:txBody>
            <a:bodyPr wrap="square" rtlCol="0">
              <a:spAutoFit/>
            </a:bodyPr>
            <a:lstStyle/>
            <a:p>
              <a:pPr algn="ctr"/>
              <a:r>
                <a:rPr lang="en-US" sz="3600" dirty="0" err="1" smtClean="0">
                  <a:latin typeface="Calibri" pitchFamily="34" charset="0"/>
                  <a:cs typeface="CordiaUPC" pitchFamily="34" charset="-34"/>
                </a:rPr>
                <a:t>NIST</a:t>
              </a:r>
              <a:r>
                <a:rPr lang="en-US" sz="3600" dirty="0" smtClean="0">
                  <a:latin typeface="Calibri" pitchFamily="34" charset="0"/>
                  <a:cs typeface="CordiaUPC" pitchFamily="34" charset="-34"/>
                </a:rPr>
                <a:t> 19 Sample Handwriting Form [2]</a:t>
              </a:r>
              <a:endParaRPr lang="en-US" sz="3600" dirty="0">
                <a:latin typeface="Calibri" pitchFamily="34" charset="0"/>
                <a:cs typeface="CordiaUPC" pitchFamily="34" charset="-34"/>
              </a:endParaRPr>
            </a:p>
          </p:txBody>
        </p:sp>
      </p:grpSp>
    </p:spTree>
  </p:cSld>
  <p:clrMapOvr>
    <a:masterClrMapping/>
  </p:clrMapOvr>
  <p:transition spd="slow">
    <p:cu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845</Words>
  <Application>Microsoft Office PowerPoint</Application>
  <PresentationFormat>Custom</PresentationFormat>
  <Paragraphs>84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CordiaUPC</vt:lpstr>
      <vt:lpstr>Times New Roman</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2015-12-07T02:24:18Z</dcterms:modified>
</cp:coreProperties>
</file>